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4"/>
  </p:notesMasterIdLst>
  <p:handoutMasterIdLst>
    <p:handoutMasterId r:id="rId15"/>
  </p:handoutMasterIdLst>
  <p:sldIdLst>
    <p:sldId id="276" r:id="rId2"/>
    <p:sldId id="277" r:id="rId3"/>
    <p:sldId id="282" r:id="rId4"/>
    <p:sldId id="281" r:id="rId5"/>
    <p:sldId id="291" r:id="rId6"/>
    <p:sldId id="292" r:id="rId7"/>
    <p:sldId id="293" r:id="rId8"/>
    <p:sldId id="296" r:id="rId9"/>
    <p:sldId id="294" r:id="rId10"/>
    <p:sldId id="295" r:id="rId11"/>
    <p:sldId id="278" r:id="rId12"/>
    <p:sldId id="290" r:id="rId13"/>
  </p:sldIdLst>
  <p:sldSz cx="12188825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B5D4F0"/>
    <a:srgbClr val="90BEE8"/>
    <a:srgbClr val="4693D9"/>
    <a:srgbClr val="FFFFFF"/>
    <a:srgbClr val="DAE9F7"/>
    <a:srgbClr val="DF7172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72" autoAdjust="0"/>
  </p:normalViewPr>
  <p:slideViewPr>
    <p:cSldViewPr>
      <p:cViewPr varScale="1">
        <p:scale>
          <a:sx n="80" d="100"/>
          <a:sy n="80" d="100"/>
        </p:scale>
        <p:origin x="782" y="48"/>
      </p:cViewPr>
      <p:guideLst>
        <p:guide orient="horz" pos="2160"/>
        <p:guide pos="3839"/>
      </p:guideLst>
    </p:cSldViewPr>
  </p:slideViewPr>
  <p:notesTextViewPr>
    <p:cViewPr>
      <p:scale>
        <a:sx n="75" d="100"/>
        <a:sy n="75" d="100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32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4C888B4D-BB2B-C747-A868-7BB342C5D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B8563B-E8A0-DB42-981B-CF0E73582C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CB6C5E7-3A47-414F-A7EE-E94AE5308B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6FF8F-A6EF-4646-B28D-822A195FDB6E}" type="slidenum">
              <a:rPr lang="en-US" smtClean="0">
                <a:latin typeface="Segoe UI" panose="020B0502040204020203" pitchFamily="34" charset="0"/>
              </a:rPr>
              <a:t>‹Nº›</a:t>
            </a:fld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0240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svg>
</file>

<file path=ppt/media/image21.jpeg>
</file>

<file path=ppt/media/image22.jpeg>
</file>

<file path=ppt/media/image23.png>
</file>

<file path=ppt/media/image24.jp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7AB488F7-1FAC-40D2-BB7E-BA3CE28D8950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CA2D21D1-52E2-420B-B491-CFF6D7BB79F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</a:t>
            </a:r>
            <a:r>
              <a:rPr lang="en-IN" dirty="0" err="1"/>
              <a:t>pixabay.com</a:t>
            </a:r>
            <a:r>
              <a:rPr lang="en-IN" dirty="0"/>
              <a:t>/photos/office-business-colleagues-meeting-1209640/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4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pixabay.com</a:t>
            </a:r>
            <a:r>
              <a:rPr lang="en-US" dirty="0"/>
              <a:t>/photos/conference-room-table-office-768441/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675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38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30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1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 -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2564" y="1973907"/>
            <a:ext cx="4392488" cy="167111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400">
                <a:solidFill>
                  <a:schemeClr val="accent1"/>
                </a:solidFill>
                <a:latin typeface="Arial Black" panose="020B0A04020102020204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>
            <a:off x="3646140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059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D40B196B-B85E-1645-A5D3-581BD36C1337}"/>
              </a:ext>
            </a:extLst>
          </p:cNvPr>
          <p:cNvSpPr/>
          <p:nvPr userDrawn="1"/>
        </p:nvSpPr>
        <p:spPr>
          <a:xfrm rot="1800000">
            <a:off x="6605865" y="1140375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79D6E8B7-4CF3-0145-8018-D3F5D75404FA}"/>
              </a:ext>
            </a:extLst>
          </p:cNvPr>
          <p:cNvSpPr/>
          <p:nvPr userDrawn="1"/>
        </p:nvSpPr>
        <p:spPr>
          <a:xfrm rot="1800000">
            <a:off x="7069227" y="1347363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Овал 7">
            <a:extLst>
              <a:ext uri="{FF2B5EF4-FFF2-40B4-BE49-F238E27FC236}">
                <a16:creationId xmlns:a16="http://schemas.microsoft.com/office/drawing/2014/main" id="{8096E99A-35B0-9144-AF36-F5435332FCD3}"/>
              </a:ext>
            </a:extLst>
          </p:cNvPr>
          <p:cNvSpPr/>
          <p:nvPr userDrawn="1"/>
        </p:nvSpPr>
        <p:spPr>
          <a:xfrm rot="1800000" flipV="1">
            <a:off x="6629404" y="1390235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4" name="Овал 7">
            <a:extLst>
              <a:ext uri="{FF2B5EF4-FFF2-40B4-BE49-F238E27FC236}">
                <a16:creationId xmlns:a16="http://schemas.microsoft.com/office/drawing/2014/main" id="{715E4DC0-8BBD-9D41-A2B7-919BC923BC0A}"/>
              </a:ext>
            </a:extLst>
          </p:cNvPr>
          <p:cNvSpPr/>
          <p:nvPr userDrawn="1"/>
        </p:nvSpPr>
        <p:spPr>
          <a:xfrm rot="1800000" flipV="1">
            <a:off x="7700595" y="1086552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78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2332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2332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8549828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6" name="Овал 7">
            <a:extLst>
              <a:ext uri="{FF2B5EF4-FFF2-40B4-BE49-F238E27FC236}">
                <a16:creationId xmlns:a16="http://schemas.microsoft.com/office/drawing/2014/main" id="{FBF69ED6-AA78-BA4B-9E5C-5B393F913C68}"/>
              </a:ext>
            </a:extLst>
          </p:cNvPr>
          <p:cNvSpPr/>
          <p:nvPr userDrawn="1"/>
        </p:nvSpPr>
        <p:spPr>
          <a:xfrm rot="1800000">
            <a:off x="3177944" y="-1536246"/>
            <a:ext cx="2502950" cy="2502950"/>
          </a:xfrm>
          <a:prstGeom prst="ellipse">
            <a:avLst/>
          </a:prstGeom>
          <a:solidFill>
            <a:schemeClr val="accent3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427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3714" y="1368613"/>
            <a:ext cx="4907769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3714" y="202144"/>
            <a:ext cx="4907769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9160519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6408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05780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05780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B1AAF00-3859-974D-9E36-183833337C25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308531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E2F7EED-C853-E848-BE3C-52AD911F8EB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4308531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DE18017-5CAD-2D40-90D5-463D767C417A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214832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5799CE52-A85E-4348-A1A8-FB4D01AD595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8214832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65B6A7D-00BD-A04C-8206-0E3B9933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CBF4A26-1FC2-0C4F-AD76-62F21B36F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04ADAFD-F976-C449-B48D-416FFBAE9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689E3D76-E07E-8240-B424-BA87ADF2A11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0602F74-205A-FE49-960F-C157E923920F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7F0CF50-52BD-5F46-A886-6B993E8631E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95D38DF-1AFE-6443-9C8F-169978B759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C9F9D5F-CBF0-3241-9196-3B9B41953C3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99D72B-43AD-B648-8358-1EE24213BE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2DDD150-5772-DA43-8CB0-64E7FDAB6E1A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3ACBE9-0CA4-F644-9684-FE3945B6A0F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38B7A62-FC64-6D44-927F-8FD197C92C1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DC4B837-30C7-ED4D-9FC1-748D18B18598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AB1F50F-E298-CC4B-A02D-9648EAF76BC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5849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5BDBB0-0B30-174C-8C7F-F451AFDF571C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A3D4A12-B084-924E-A662-1ACE0EDDC72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F216D1B-C3F7-504C-ACA7-193DDAF1A960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B40566-5814-9342-984A-3CF27BA4A2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6212D0-58FB-3740-B349-FE3967D3511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14" name="Graphic 7">
            <a:extLst>
              <a:ext uri="{FF2B5EF4-FFF2-40B4-BE49-F238E27FC236}">
                <a16:creationId xmlns:a16="http://schemas.microsoft.com/office/drawing/2014/main" id="{FF536637-AD18-AD45-A487-849D43B78E8B}"/>
              </a:ext>
            </a:extLst>
          </p:cNvPr>
          <p:cNvSpPr/>
          <p:nvPr/>
        </p:nvSpPr>
        <p:spPr>
          <a:xfrm>
            <a:off x="-11460" y="2996953"/>
            <a:ext cx="12200285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gradFill>
            <a:gsLst>
              <a:gs pos="13000">
                <a:schemeClr val="accent1">
                  <a:lumMod val="75000"/>
                </a:schemeClr>
              </a:gs>
              <a:gs pos="61000">
                <a:schemeClr val="accent1">
                  <a:lumMod val="75000"/>
                  <a:alpha val="5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000000" scaled="0"/>
          </a:gra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Graphic 7">
            <a:extLst>
              <a:ext uri="{FF2B5EF4-FFF2-40B4-BE49-F238E27FC236}">
                <a16:creationId xmlns:a16="http://schemas.microsoft.com/office/drawing/2014/main" id="{246CB619-BCA3-A843-83DE-85B05C37C930}"/>
              </a:ext>
            </a:extLst>
          </p:cNvPr>
          <p:cNvSpPr/>
          <p:nvPr userDrawn="1"/>
        </p:nvSpPr>
        <p:spPr>
          <a:xfrm>
            <a:off x="-30366" y="3326659"/>
            <a:ext cx="12219191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5" name="Овал 7">
            <a:extLst>
              <a:ext uri="{FF2B5EF4-FFF2-40B4-BE49-F238E27FC236}">
                <a16:creationId xmlns:a16="http://schemas.microsoft.com/office/drawing/2014/main" id="{496822D6-9B9B-F544-A447-AFF55BE3BB2A}"/>
              </a:ext>
            </a:extLst>
          </p:cNvPr>
          <p:cNvSpPr/>
          <p:nvPr userDrawn="1"/>
        </p:nvSpPr>
        <p:spPr>
          <a:xfrm rot="1800000">
            <a:off x="7571960" y="704679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054DFF4-0472-5141-88E2-709F9C853586}"/>
              </a:ext>
            </a:extLst>
          </p:cNvPr>
          <p:cNvSpPr/>
          <p:nvPr userDrawn="1"/>
        </p:nvSpPr>
        <p:spPr>
          <a:xfrm rot="1800000">
            <a:off x="8011145" y="118702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C7B31193-606B-4F4E-BA1A-3BFEBF4167FD}"/>
              </a:ext>
            </a:extLst>
          </p:cNvPr>
          <p:cNvSpPr/>
          <p:nvPr userDrawn="1"/>
        </p:nvSpPr>
        <p:spPr>
          <a:xfrm rot="1800000" flipV="1">
            <a:off x="7571322" y="122990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8" name="Овал 7">
            <a:extLst>
              <a:ext uri="{FF2B5EF4-FFF2-40B4-BE49-F238E27FC236}">
                <a16:creationId xmlns:a16="http://schemas.microsoft.com/office/drawing/2014/main" id="{BE204F63-1ACB-3C42-92DD-D72E3BCCF919}"/>
              </a:ext>
            </a:extLst>
          </p:cNvPr>
          <p:cNvSpPr/>
          <p:nvPr userDrawn="1"/>
        </p:nvSpPr>
        <p:spPr>
          <a:xfrm rot="1800000" flipV="1">
            <a:off x="8642513" y="92621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27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9263" y="1973907"/>
            <a:ext cx="3570610" cy="2910185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lnSpc>
                <a:spcPct val="90000"/>
              </a:lnSpc>
              <a:defRPr sz="480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 flipH="1">
            <a:off x="4802397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191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- 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6180" y="202144"/>
            <a:ext cx="7920880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5488" y="1268761"/>
            <a:ext cx="7361572" cy="4876558"/>
          </a:xfrm>
        </p:spPr>
        <p:txBody>
          <a:bodyPr>
            <a:normAutofit/>
          </a:bodyPr>
          <a:lstStyle>
            <a:lvl1pPr marL="277120">
              <a:defRPr sz="1600"/>
            </a:lvl1pPr>
            <a:lvl2pPr>
              <a:defRPr sz="14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7533521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822490-C3BF-DE4C-9F01-EF19C7B740AC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12C7C6-23B3-4445-BD7E-8763EE7DE24A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C15F2B-2653-374C-AB9F-0B0C33F2D562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87FE20B-E459-D240-8ABC-99DEC4921FF6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5" name="Freeform 24">
            <a:extLst>
              <a:ext uri="{FF2B5EF4-FFF2-40B4-BE49-F238E27FC236}">
                <a16:creationId xmlns:a16="http://schemas.microsoft.com/office/drawing/2014/main" id="{991DD5D1-D479-8446-A06A-46880F016882}"/>
              </a:ext>
            </a:extLst>
          </p:cNvPr>
          <p:cNvSpPr/>
          <p:nvPr userDrawn="1"/>
        </p:nvSpPr>
        <p:spPr>
          <a:xfrm>
            <a:off x="1084694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14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- decorated with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Овал 7">
            <a:extLst>
              <a:ext uri="{FF2B5EF4-FFF2-40B4-BE49-F238E27FC236}">
                <a16:creationId xmlns:a16="http://schemas.microsoft.com/office/drawing/2014/main" id="{139B7598-FC69-FD4A-8BE3-2B115EC5A62D}"/>
              </a:ext>
            </a:extLst>
          </p:cNvPr>
          <p:cNvSpPr/>
          <p:nvPr userDrawn="1"/>
        </p:nvSpPr>
        <p:spPr>
          <a:xfrm rot="1800000">
            <a:off x="8132142" y="3008747"/>
            <a:ext cx="5386325" cy="5386325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A9464A20-3C91-984E-A677-F03109190A03}"/>
              </a:ext>
            </a:extLst>
          </p:cNvPr>
          <p:cNvSpPr/>
          <p:nvPr userDrawn="1"/>
        </p:nvSpPr>
        <p:spPr>
          <a:xfrm rot="10800000">
            <a:off x="10282152" y="1196752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9136B1F7-4748-4748-9AD1-944526F9AAAE}"/>
              </a:ext>
            </a:extLst>
          </p:cNvPr>
          <p:cNvSpPr/>
          <p:nvPr userDrawn="1"/>
        </p:nvSpPr>
        <p:spPr>
          <a:xfrm rot="1800000">
            <a:off x="9584082" y="1753412"/>
            <a:ext cx="2201789" cy="2201789"/>
          </a:xfrm>
          <a:prstGeom prst="ellipse">
            <a:avLst/>
          </a:prstGeom>
          <a:solidFill>
            <a:schemeClr val="accent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410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49448" y="1368612"/>
            <a:ext cx="5914936" cy="477670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716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11654721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35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DEB5AF1-995C-4145-B85E-3CA23D1F9568}"/>
              </a:ext>
            </a:extLst>
          </p:cNvPr>
          <p:cNvSpPr/>
          <p:nvPr userDrawn="1"/>
        </p:nvSpPr>
        <p:spPr>
          <a:xfrm>
            <a:off x="0" y="0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65EFEF-1CD7-4200-86A8-A8C024A2A2CE}"/>
              </a:ext>
            </a:extLst>
          </p:cNvPr>
          <p:cNvSpPr/>
          <p:nvPr userDrawn="1"/>
        </p:nvSpPr>
        <p:spPr>
          <a:xfrm>
            <a:off x="6094412" y="3429004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5472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1764" y="2825823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ABFA8B67-7732-3040-9001-9285B23328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900" y="1520787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C71FFE9-4664-8E40-B6C6-99A497597D7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290849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Текст 15">
            <a:extLst>
              <a:ext uri="{FF2B5EF4-FFF2-40B4-BE49-F238E27FC236}">
                <a16:creationId xmlns:a16="http://schemas.microsoft.com/office/drawing/2014/main" id="{D76CF97B-702A-304B-BC21-9A90CCB97B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4985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9284523A-E2C3-5F4F-AE5B-53132287F25D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319935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Текст 15">
            <a:extLst>
              <a:ext uri="{FF2B5EF4-FFF2-40B4-BE49-F238E27FC236}">
                <a16:creationId xmlns:a16="http://schemas.microsoft.com/office/drawing/2014/main" id="{BA4FF107-F83F-EE40-8516-AB5B5877F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544071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89CE06C-5E51-844D-8D57-196761EE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0CC07D88-C7EE-F14E-8F82-F28F45894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AEA53E20-9E2B-8548-8D85-C28C6BCB0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37" name="Рисунок 9">
            <a:extLst>
              <a:ext uri="{FF2B5EF4-FFF2-40B4-BE49-F238E27FC236}">
                <a16:creationId xmlns:a16="http://schemas.microsoft.com/office/drawing/2014/main" id="{BF0B120D-B06A-6941-AAFF-D01DDB5824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02FBBDF-CBD1-F242-BFC0-830DF9861CF7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08EA8FF-C346-CA46-941E-B05C935F53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0DA9E00-B9C8-254B-961A-975D60F5A66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7059F36-5F58-1244-BD08-49C1A5D3CF8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84E76A7-A47D-E94D-8144-6B9139930E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84A7442-FF5D-2F4F-8EAD-11575C07BE1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656E899-BF4B-044B-A702-F1155630872A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FECBB70-CB5E-DD40-81F1-7E672B28E1F2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B7FD797-6086-5448-BD3E-898AEF66487C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51E2462-530C-FD47-ABF8-77850DBC0FA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8765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10435" y="1368613"/>
            <a:ext cx="5724403" cy="206038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6CE2FB78-349B-6A41-8B3E-FEBCD66F3DC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10435" y="3618510"/>
            <a:ext cx="3241675" cy="2526809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F96DE27B-0E08-6F46-AF8C-F129669467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68133" y="3618403"/>
            <a:ext cx="2266705" cy="2526810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7D25AAA-DBC7-6941-9FE6-E959F9CCD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6F2235B-A784-0240-B24E-4DC430C0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DCE8F1D-6052-A048-956F-F2833102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B424BFD3-2C69-8640-B409-6C8630E02FD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BFE5E8B-A59D-0641-9440-7D9E3E17DE1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1CEC075-A72A-9A44-AEF5-00197D4E06D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8FE2708-BFFB-8243-B7AC-FD77CDBDDF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DDA0C9F-E4F9-4B47-AE52-A186013A87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FFDF4F-66C9-934F-B28F-6378310191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63731EE-E51F-3846-A2A9-570F78720A6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58CA1A8-5ED9-D444-A80C-2FB908DFA9E1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1A3AB5C-FBAD-0249-B04F-1493A404D9B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A0FCD7F-5DC6-D840-87CA-E1F592C61F71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58410CC-8B39-ED4B-A4FA-A9B4356946DB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41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72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D2B44-5947-EE42-B645-142C4F4E7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00489"/>
            <a:ext cx="10512862" cy="744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A5E96-47A0-784E-82B0-3C0B7FA9F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67CBD-B55B-904B-B570-A47633ECA9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617042AC-5D3A-904A-A7DF-97C188FB12AB}" type="datetimeFigureOut">
              <a:rPr lang="en-US" smtClean="0"/>
              <a:pPr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3CBEC-D362-4443-B9F3-8E21B045C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7DA76-2667-584D-A6F1-4D291FA0FE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96869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97" r:id="rId3"/>
    <p:sldLayoutId id="2147483689" r:id="rId4"/>
    <p:sldLayoutId id="2147483701" r:id="rId5"/>
    <p:sldLayoutId id="2147483702" r:id="rId6"/>
    <p:sldLayoutId id="2147483690" r:id="rId7"/>
    <p:sldLayoutId id="2147483691" r:id="rId8"/>
    <p:sldLayoutId id="2147483668" r:id="rId9"/>
    <p:sldLayoutId id="2147483698" r:id="rId10"/>
    <p:sldLayoutId id="2147483699" r:id="rId11"/>
    <p:sldLayoutId id="2147483700" r:id="rId12"/>
    <p:sldLayoutId id="2147483693" r:id="rId13"/>
    <p:sldLayoutId id="2147483696" r:id="rId14"/>
    <p:sldLayoutId id="2147483674" r:id="rId15"/>
  </p:sldLayoutIdLst>
  <p:txStyles>
    <p:titleStyle>
      <a:lvl1pPr algn="ctr" defTabSz="914126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9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8548" y="1034379"/>
            <a:ext cx="4870277" cy="2124122"/>
          </a:xfrm>
        </p:spPr>
        <p:txBody>
          <a:bodyPr>
            <a:noAutofit/>
          </a:bodyPr>
          <a:lstStyle/>
          <a:p>
            <a:r>
              <a:rPr lang="es-ES" sz="3600" b="0" i="0" dirty="0">
                <a:effectLst/>
              </a:rPr>
              <a:t>Abandono y Éxito Académico: Un Enfoque Estadístico</a:t>
            </a:r>
            <a:endParaRPr lang="en-IN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B3136-0E17-4B40-8792-2EB882E36383}"/>
              </a:ext>
            </a:extLst>
          </p:cNvPr>
          <p:cNvSpPr txBox="1"/>
          <p:nvPr/>
        </p:nvSpPr>
        <p:spPr>
          <a:xfrm>
            <a:off x="7390556" y="3817379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Autores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Alex Moreno Rodríguez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Jery Rodríguez Fernández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1B8AB9E8-BD0F-A441-9FE9-01B9C5B147F1}"/>
              </a:ext>
            </a:extLst>
          </p:cNvPr>
          <p:cNvCxnSpPr>
            <a:cxnSpLocks/>
          </p:cNvCxnSpPr>
          <p:nvPr/>
        </p:nvCxnSpPr>
        <p:spPr>
          <a:xfrm>
            <a:off x="7462564" y="3735828"/>
            <a:ext cx="43204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16">
            <a:extLst>
              <a:ext uri="{FF2B5EF4-FFF2-40B4-BE49-F238E27FC236}">
                <a16:creationId xmlns:a16="http://schemas.microsoft.com/office/drawing/2014/main" id="{66F34120-6417-4D4F-82D0-316F10F5CB15}"/>
              </a:ext>
            </a:extLst>
          </p:cNvPr>
          <p:cNvSpPr/>
          <p:nvPr/>
        </p:nvSpPr>
        <p:spPr>
          <a:xfrm>
            <a:off x="117959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07EDD74-ACE8-F74D-8D0F-78EEB487919C}"/>
              </a:ext>
            </a:extLst>
          </p:cNvPr>
          <p:cNvSpPr/>
          <p:nvPr/>
        </p:nvSpPr>
        <p:spPr>
          <a:xfrm>
            <a:off x="0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CEC05E2C-1BC7-F747-A045-0E6F4354204E}"/>
              </a:ext>
            </a:extLst>
          </p:cNvPr>
          <p:cNvSpPr/>
          <p:nvPr/>
        </p:nvSpPr>
        <p:spPr>
          <a:xfrm>
            <a:off x="1027796" y="2154922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noFill/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C9EC0C-55E0-4800-A490-8A1AF331D1DE}"/>
              </a:ext>
            </a:extLst>
          </p:cNvPr>
          <p:cNvSpPr txBox="1"/>
          <p:nvPr/>
        </p:nvSpPr>
        <p:spPr>
          <a:xfrm>
            <a:off x="7318548" y="3115417"/>
            <a:ext cx="4752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Proyecto 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Estadística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 2025-2026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90F1D7-8D30-9AEA-EDBE-4F1152D530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029" y="5994805"/>
            <a:ext cx="838039" cy="63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7">
            <a:extLst>
              <a:ext uri="{FF2B5EF4-FFF2-40B4-BE49-F238E27FC236}">
                <a16:creationId xmlns:a16="http://schemas.microsoft.com/office/drawing/2014/main" id="{6580839F-BD21-6146-B229-0EBA6F203DEA}"/>
              </a:ext>
            </a:extLst>
          </p:cNvPr>
          <p:cNvSpPr/>
          <p:nvPr/>
        </p:nvSpPr>
        <p:spPr>
          <a:xfrm rot="1800000">
            <a:off x="7588988" y="2343025"/>
            <a:ext cx="5386325" cy="5386325"/>
          </a:xfrm>
          <a:prstGeom prst="ellipse">
            <a:avLst/>
          </a:prstGeom>
          <a:solidFill>
            <a:srgbClr val="B5D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043" y="1019089"/>
            <a:ext cx="6129151" cy="1338828"/>
          </a:xfrm>
        </p:spPr>
        <p:txBody>
          <a:bodyPr wrap="square" anchor="t">
            <a:spAutoFit/>
          </a:bodyPr>
          <a:lstStyle/>
          <a:p>
            <a:pPr marL="0" indent="0" algn="just">
              <a:buNone/>
            </a:pPr>
            <a:r>
              <a:rPr lang="es-MX" sz="1800" b="1" dirty="0">
                <a:solidFill>
                  <a:srgbClr val="569CD6"/>
                </a:solidFill>
                <a:effectLst/>
              </a:rPr>
              <a:t>¿Cómo se estructuran los diversos niveles de desempeño académico y en qué medida estos perfiles se encuentran vinculados a sus condiciones socioeconómicas y a la probabilidad de permanencia o abandono?</a:t>
            </a:r>
            <a:endParaRPr lang="es-ES" sz="18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10</a:t>
            </a:fld>
            <a:endParaRPr lang="en-US" sz="140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2BDCD44-2C6B-4947-A765-9A36038C80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397043" y="2335374"/>
            <a:ext cx="3898269" cy="35701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MX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Los niveles de desempeño académico</a:t>
            </a:r>
            <a:r>
              <a:rPr lang="es-MX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se estructuran de forma dicotómica (éxito sostenido vs. fracaso progresivo) y están intrínsecamente vinculados a la </a:t>
            </a:r>
            <a:r>
              <a:rPr lang="es-MX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vulnerabilidad socioeconómica</a:t>
            </a:r>
            <a:r>
              <a:rPr lang="es-MX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El bajo rendimiento no es solo una cuestión de capacidad intelectual, sino un síntoma de </a:t>
            </a:r>
            <a:r>
              <a:rPr lang="es-MX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falta de soporte financiero y presiones externas (edad)</a:t>
            </a:r>
            <a:r>
              <a:rPr lang="es-MX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Identificar a un estudiante en el "Grupo 2" permite predecir el abandono con una certeza superior al 90%, lo que valida la utilidad de este perfilamiento para sistemas de alerta temprana.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4932695" y="2727907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22.6</a:t>
            </a: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% vs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26.2</a:t>
            </a: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%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4676832" y="2377900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4327573" y="2277907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Рисунок 10" descr="Ежедневник">
            <a:extLst>
              <a:ext uri="{FF2B5EF4-FFF2-40B4-BE49-F238E27FC236}">
                <a16:creationId xmlns:a16="http://schemas.microsoft.com/office/drawing/2014/main" id="{FA53291B-AFE9-174F-9924-D48FCF9B194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7573" y="2367907"/>
            <a:ext cx="360000" cy="360000"/>
          </a:xfrm>
          <a:prstGeom prst="rect">
            <a:avLst/>
          </a:prstGeom>
        </p:spPr>
      </p:pic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4932695" y="4177644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31.7</a:t>
            </a: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% vs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10.0</a:t>
            </a: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%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4944154" y="3817644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Presencia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de becas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327573" y="3727644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17573" y="3820184"/>
            <a:ext cx="360000" cy="360000"/>
          </a:xfrm>
          <a:prstGeom prst="rect">
            <a:avLst/>
          </a:prstGeom>
        </p:spPr>
      </p:pic>
      <p:sp>
        <p:nvSpPr>
          <p:cNvPr id="19" name="Овал 7">
            <a:extLst>
              <a:ext uri="{FF2B5EF4-FFF2-40B4-BE49-F238E27FC236}">
                <a16:creationId xmlns:a16="http://schemas.microsoft.com/office/drawing/2014/main" id="{718DE8C4-BC95-BB48-9024-0BAFDB360BEB}"/>
              </a:ext>
            </a:extLst>
          </p:cNvPr>
          <p:cNvSpPr/>
          <p:nvPr/>
        </p:nvSpPr>
        <p:spPr>
          <a:xfrm rot="1800000">
            <a:off x="8063972" y="2841935"/>
            <a:ext cx="4436355" cy="4436355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B2C1FD1C-92F6-424D-8C9D-E248A2B0AEEE}"/>
              </a:ext>
            </a:extLst>
          </p:cNvPr>
          <p:cNvSpPr/>
          <p:nvPr/>
        </p:nvSpPr>
        <p:spPr>
          <a:xfrm rot="10800000">
            <a:off x="10950016" y="582053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1" name="Овал 7">
            <a:extLst>
              <a:ext uri="{FF2B5EF4-FFF2-40B4-BE49-F238E27FC236}">
                <a16:creationId xmlns:a16="http://schemas.microsoft.com/office/drawing/2014/main" id="{7EA86B03-4CC1-F04B-A545-0D74E989A9EE}"/>
              </a:ext>
            </a:extLst>
          </p:cNvPr>
          <p:cNvSpPr/>
          <p:nvPr/>
        </p:nvSpPr>
        <p:spPr>
          <a:xfrm rot="1800000">
            <a:off x="8835153" y="456228"/>
            <a:ext cx="3298298" cy="3298298"/>
          </a:xfrm>
          <a:prstGeom prst="ellipse">
            <a:avLst/>
          </a:prstGeom>
          <a:solidFill>
            <a:srgbClr val="90B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4" name="Овал 7">
            <a:extLst>
              <a:ext uri="{FF2B5EF4-FFF2-40B4-BE49-F238E27FC236}">
                <a16:creationId xmlns:a16="http://schemas.microsoft.com/office/drawing/2014/main" id="{9500177F-D0EE-7646-8F51-D025C056176F}"/>
              </a:ext>
            </a:extLst>
          </p:cNvPr>
          <p:cNvSpPr/>
          <p:nvPr/>
        </p:nvSpPr>
        <p:spPr>
          <a:xfrm rot="1800000">
            <a:off x="9074187" y="701939"/>
            <a:ext cx="2806874" cy="2806874"/>
          </a:xfrm>
          <a:prstGeom prst="ellipse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D452BEE3-7AF9-D57F-D302-2829CD0F8A80}"/>
              </a:ext>
            </a:extLst>
          </p:cNvPr>
          <p:cNvSpPr txBox="1">
            <a:spLocks/>
          </p:cNvSpPr>
          <p:nvPr/>
        </p:nvSpPr>
        <p:spPr>
          <a:xfrm>
            <a:off x="4904210" y="5618851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9.2% vs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18.8</a:t>
            </a: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%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AC59667-1C6D-C9E3-5EAC-E5ABDBF6E98A}"/>
              </a:ext>
            </a:extLst>
          </p:cNvPr>
          <p:cNvSpPr txBox="1">
            <a:spLocks/>
          </p:cNvSpPr>
          <p:nvPr/>
        </p:nvSpPr>
        <p:spPr>
          <a:xfrm>
            <a:off x="4915669" y="5258851"/>
            <a:ext cx="2342391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Presencia de deudas</a:t>
            </a:r>
          </a:p>
        </p:txBody>
      </p:sp>
      <p:sp>
        <p:nvSpPr>
          <p:cNvPr id="4" name="Овал 7">
            <a:extLst>
              <a:ext uri="{FF2B5EF4-FFF2-40B4-BE49-F238E27FC236}">
                <a16:creationId xmlns:a16="http://schemas.microsoft.com/office/drawing/2014/main" id="{5FA41963-2EF5-9044-7727-EFF30B90209C}"/>
              </a:ext>
            </a:extLst>
          </p:cNvPr>
          <p:cNvSpPr>
            <a:spLocks noChangeAspect="1"/>
          </p:cNvSpPr>
          <p:nvPr/>
        </p:nvSpPr>
        <p:spPr>
          <a:xfrm>
            <a:off x="4299088" y="5168851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Рисунок 12" descr="Контрольный список">
            <a:extLst>
              <a:ext uri="{FF2B5EF4-FFF2-40B4-BE49-F238E27FC236}">
                <a16:creationId xmlns:a16="http://schemas.microsoft.com/office/drawing/2014/main" id="{F6FA6922-73FF-7EE3-0DD8-EC575606EE2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89088" y="5261391"/>
            <a:ext cx="360000" cy="360000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F41EAE1-7C94-CAF4-6A38-7501D0CDC62F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247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456" y="1412776"/>
            <a:ext cx="5834010" cy="369332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¿Es posible predecir el abandono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pPr algn="l"/>
              <a:t>11</a:t>
            </a:fld>
            <a:endParaRPr lang="en-US" sz="14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5423E02A-EB78-A640-9190-9D37397A76E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333772" y="1979570"/>
            <a:ext cx="4857114" cy="3422453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modelo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regresión logística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logró identificar patrones claros que permiten distinguir con precisión a los estudiantes con mayor riesgo de abandono.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 y de rendimiento académico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resultaron ser los predictores más influyentes, lo que respalda su utilidad para intervenciones tempranas.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Estos hallazgos muestran que la deserción responde a factores medibles y potencialmente modificables, abriendo la puerta 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sistemas de alerta temprana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que ayuden a detectar y apoyar a estudiantes vulnerables antes de que abandonen.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89D150BF-8239-E246-B547-1DA8C62A3B3E}"/>
              </a:ext>
            </a:extLst>
          </p:cNvPr>
          <p:cNvSpPr/>
          <p:nvPr/>
        </p:nvSpPr>
        <p:spPr>
          <a:xfrm flipH="1">
            <a:off x="5511976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2" name="Овал 7">
            <a:extLst>
              <a:ext uri="{FF2B5EF4-FFF2-40B4-BE49-F238E27FC236}">
                <a16:creationId xmlns:a16="http://schemas.microsoft.com/office/drawing/2014/main" id="{F33CA150-D289-924D-931F-E487311E7A5D}"/>
              </a:ext>
            </a:extLst>
          </p:cNvPr>
          <p:cNvSpPr/>
          <p:nvPr/>
        </p:nvSpPr>
        <p:spPr>
          <a:xfrm rot="1800000">
            <a:off x="6438453" y="5012972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BFE5FD1-4119-40F0-943E-80A154605432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637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0E9CA3C3-F764-DD4E-89C1-9D8DA2B770AC}"/>
              </a:ext>
            </a:extLst>
          </p:cNvPr>
          <p:cNvSpPr/>
          <p:nvPr/>
        </p:nvSpPr>
        <p:spPr>
          <a:xfrm flipH="1">
            <a:off x="5318691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1A1E691B-FAEB-E24B-9E81-DECDC941550B}"/>
              </a:ext>
            </a:extLst>
          </p:cNvPr>
          <p:cNvSpPr/>
          <p:nvPr/>
        </p:nvSpPr>
        <p:spPr>
          <a:xfrm flipH="1">
            <a:off x="5508448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0C0602-2A66-3743-AEBB-DB0124311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232" y="1973908"/>
            <a:ext cx="3240360" cy="1981214"/>
          </a:xfrm>
        </p:spPr>
        <p:txBody>
          <a:bodyPr>
            <a:normAutofit/>
          </a:bodyPr>
          <a:lstStyle/>
          <a:p>
            <a:pPr algn="r"/>
            <a:r>
              <a:rPr lang="en-IN" sz="5400" b="1" dirty="0">
                <a:ea typeface="Open Sans" panose="020B0606030504020204" pitchFamily="34" charset="0"/>
                <a:cs typeface="Open Sans" panose="020B0606030504020204" pitchFamily="34" charset="0"/>
              </a:rPr>
              <a:t>¡</a:t>
            </a:r>
            <a:r>
              <a:rPr lang="en-IN" sz="5400" b="1" dirty="0" err="1">
                <a:ea typeface="Open Sans" panose="020B0606030504020204" pitchFamily="34" charset="0"/>
                <a:cs typeface="Open Sans" panose="020B0606030504020204" pitchFamily="34" charset="0"/>
              </a:rPr>
              <a:t>Muchas</a:t>
            </a:r>
            <a:r>
              <a:rPr lang="en-IN" sz="5400" b="1" dirty="0">
                <a:solidFill>
                  <a:schemeClr val="accent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Gracias!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47DB5A-3B0E-D643-AFA2-EF43D8EA93E4}"/>
              </a:ext>
            </a:extLst>
          </p:cNvPr>
          <p:cNvSpPr txBox="1"/>
          <p:nvPr/>
        </p:nvSpPr>
        <p:spPr>
          <a:xfrm>
            <a:off x="549796" y="4139788"/>
            <a:ext cx="35017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Estadísticamente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hablando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</a:t>
            </a:r>
          </a:p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un bonito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proyecto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:)</a:t>
            </a:r>
          </a:p>
        </p:txBody>
      </p:sp>
      <p:cxnSp>
        <p:nvCxnSpPr>
          <p:cNvPr id="14" name="Прямая соединительная линия 7">
            <a:extLst>
              <a:ext uri="{FF2B5EF4-FFF2-40B4-BE49-F238E27FC236}">
                <a16:creationId xmlns:a16="http://schemas.microsoft.com/office/drawing/2014/main" id="{D1A5E261-9699-0742-BEE9-B45ACE9F4FA1}"/>
              </a:ext>
            </a:extLst>
          </p:cNvPr>
          <p:cNvCxnSpPr>
            <a:cxnSpLocks/>
          </p:cNvCxnSpPr>
          <p:nvPr/>
        </p:nvCxnSpPr>
        <p:spPr>
          <a:xfrm>
            <a:off x="811232" y="3955122"/>
            <a:ext cx="31683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4EF62A5-EA6E-4476-8611-D789231A13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25681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>
            <a:extLst>
              <a:ext uri="{FF2B5EF4-FFF2-40B4-BE49-F238E27FC236}">
                <a16:creationId xmlns:a16="http://schemas.microsoft.com/office/drawing/2014/main" id="{34230EEC-3D53-EB4C-814C-B59023198354}"/>
              </a:ext>
            </a:extLst>
          </p:cNvPr>
          <p:cNvSpPr/>
          <p:nvPr/>
        </p:nvSpPr>
        <p:spPr>
          <a:xfrm>
            <a:off x="-970487" y="0"/>
            <a:ext cx="5388820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CE5BB16-8128-5A49-8ED1-8F47004A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180" y="44624"/>
            <a:ext cx="7920880" cy="583034"/>
          </a:xfrm>
        </p:spPr>
        <p:txBody>
          <a:bodyPr/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Línea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Investigación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3C4B8F58-FA22-6042-B48D-A06D9686D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8785" y="1402157"/>
            <a:ext cx="4320000" cy="3139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b="1" dirty="0"/>
              <a:t>BASE DE DATOS Y EXPLORACIÓN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0231E25E-DEA5-3A44-B9B8-2F3FDB761E5D}"/>
              </a:ext>
            </a:extLst>
          </p:cNvPr>
          <p:cNvSpPr>
            <a:spLocks/>
          </p:cNvSpPr>
          <p:nvPr/>
        </p:nvSpPr>
        <p:spPr>
          <a:xfrm>
            <a:off x="-1008000" y="0"/>
            <a:ext cx="5184000" cy="6876000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  <a:gd name="connsiteX0" fmla="*/ 2608911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2608911 w 9659145"/>
              <a:gd name="connsiteY6" fmla="*/ 0 h 9908748"/>
              <a:gd name="connsiteX0" fmla="*/ 330707 w 7380941"/>
              <a:gd name="connsiteY0" fmla="*/ 0 h 9908748"/>
              <a:gd name="connsiteX1" fmla="*/ 5710564 w 7380941"/>
              <a:gd name="connsiteY1" fmla="*/ 0 h 9908748"/>
              <a:gd name="connsiteX2" fmla="*/ 7254193 w 7380941"/>
              <a:gd name="connsiteY2" fmla="*/ 4144878 h 9908748"/>
              <a:gd name="connsiteX3" fmla="*/ 6994396 w 7380941"/>
              <a:gd name="connsiteY3" fmla="*/ 6027930 h 9908748"/>
              <a:gd name="connsiteX4" fmla="*/ 4160441 w 7380941"/>
              <a:gd name="connsiteY4" fmla="*/ 9908748 h 9908748"/>
              <a:gd name="connsiteX5" fmla="*/ 0 w 7380941"/>
              <a:gd name="connsiteY5" fmla="*/ 9908748 h 9908748"/>
              <a:gd name="connsiteX6" fmla="*/ 330707 w 7380941"/>
              <a:gd name="connsiteY6" fmla="*/ 0 h 9908748"/>
              <a:gd name="connsiteX0" fmla="*/ 0 w 7417686"/>
              <a:gd name="connsiteY0" fmla="*/ 73414 h 9908748"/>
              <a:gd name="connsiteX1" fmla="*/ 5747309 w 7417686"/>
              <a:gd name="connsiteY1" fmla="*/ 0 h 9908748"/>
              <a:gd name="connsiteX2" fmla="*/ 7290938 w 7417686"/>
              <a:gd name="connsiteY2" fmla="*/ 4144878 h 9908748"/>
              <a:gd name="connsiteX3" fmla="*/ 7031141 w 7417686"/>
              <a:gd name="connsiteY3" fmla="*/ 6027930 h 9908748"/>
              <a:gd name="connsiteX4" fmla="*/ 4197186 w 7417686"/>
              <a:gd name="connsiteY4" fmla="*/ 9908748 h 9908748"/>
              <a:gd name="connsiteX5" fmla="*/ 36745 w 7417686"/>
              <a:gd name="connsiteY5" fmla="*/ 9908748 h 9908748"/>
              <a:gd name="connsiteX6" fmla="*/ 0 w 7417686"/>
              <a:gd name="connsiteY6" fmla="*/ 73414 h 9908748"/>
              <a:gd name="connsiteX0" fmla="*/ 0 w 7431183"/>
              <a:gd name="connsiteY0" fmla="*/ 0 h 9916214"/>
              <a:gd name="connsiteX1" fmla="*/ 5760806 w 7431183"/>
              <a:gd name="connsiteY1" fmla="*/ 7466 h 9916214"/>
              <a:gd name="connsiteX2" fmla="*/ 7304435 w 7431183"/>
              <a:gd name="connsiteY2" fmla="*/ 4152344 h 9916214"/>
              <a:gd name="connsiteX3" fmla="*/ 7044638 w 7431183"/>
              <a:gd name="connsiteY3" fmla="*/ 6035396 h 9916214"/>
              <a:gd name="connsiteX4" fmla="*/ 4210683 w 7431183"/>
              <a:gd name="connsiteY4" fmla="*/ 9916214 h 9916214"/>
              <a:gd name="connsiteX5" fmla="*/ 50242 w 7431183"/>
              <a:gd name="connsiteY5" fmla="*/ 9916214 h 9916214"/>
              <a:gd name="connsiteX6" fmla="*/ 0 w 7431183"/>
              <a:gd name="connsiteY6" fmla="*/ 0 h 9916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31183" h="9916214">
                <a:moveTo>
                  <a:pt x="0" y="0"/>
                </a:moveTo>
                <a:lnTo>
                  <a:pt x="5760806" y="7466"/>
                </a:lnTo>
                <a:lnTo>
                  <a:pt x="7304435" y="4152344"/>
                </a:lnTo>
                <a:cubicBezTo>
                  <a:pt x="7540418" y="4784357"/>
                  <a:pt x="7442994" y="5489961"/>
                  <a:pt x="7044638" y="6035396"/>
                </a:cubicBezTo>
                <a:lnTo>
                  <a:pt x="4210683" y="9916214"/>
                </a:lnTo>
                <a:lnTo>
                  <a:pt x="50242" y="991621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l="-26000" r="-7000" b="-1000"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A13AB0-127C-3143-AA0D-565B79F6C84C}"/>
              </a:ext>
            </a:extLst>
          </p:cNvPr>
          <p:cNvSpPr/>
          <p:nvPr/>
        </p:nvSpPr>
        <p:spPr>
          <a:xfrm>
            <a:off x="3438242" y="1345383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3" name="Объект 2">
            <a:extLst>
              <a:ext uri="{FF2B5EF4-FFF2-40B4-BE49-F238E27FC236}">
                <a16:creationId xmlns:a16="http://schemas.microsoft.com/office/drawing/2014/main" id="{9D4F13CE-B42A-4841-91E9-7EB977C52AEF}"/>
              </a:ext>
            </a:extLst>
          </p:cNvPr>
          <p:cNvSpPr txBox="1">
            <a:spLocks/>
          </p:cNvSpPr>
          <p:nvPr/>
        </p:nvSpPr>
        <p:spPr>
          <a:xfrm>
            <a:off x="4628784" y="1660761"/>
            <a:ext cx="6362171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Tipo de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datos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fuentes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variables,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descripciones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observaciones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1DD569A-2C37-744A-8BF3-D62A2CA036C6}"/>
              </a:ext>
            </a:extLst>
          </p:cNvPr>
          <p:cNvSpPr/>
          <p:nvPr/>
        </p:nvSpPr>
        <p:spPr>
          <a:xfrm>
            <a:off x="3835168" y="266214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2" name="Объект 2">
            <a:extLst>
              <a:ext uri="{FF2B5EF4-FFF2-40B4-BE49-F238E27FC236}">
                <a16:creationId xmlns:a16="http://schemas.microsoft.com/office/drawing/2014/main" id="{BC5B0248-A7A9-9E41-9922-51187A8D198F}"/>
              </a:ext>
            </a:extLst>
          </p:cNvPr>
          <p:cNvSpPr txBox="1">
            <a:spLocks/>
          </p:cNvSpPr>
          <p:nvPr/>
        </p:nvSpPr>
        <p:spPr>
          <a:xfrm>
            <a:off x="4942284" y="2564904"/>
            <a:ext cx="4522575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PRIMERA INTERROGANTE ¿1?</a:t>
            </a:r>
          </a:p>
        </p:txBody>
      </p:sp>
      <p:sp>
        <p:nvSpPr>
          <p:cNvPr id="53" name="Объект 2">
            <a:extLst>
              <a:ext uri="{FF2B5EF4-FFF2-40B4-BE49-F238E27FC236}">
                <a16:creationId xmlns:a16="http://schemas.microsoft.com/office/drawing/2014/main" id="{E93941DE-E631-AA48-A757-2AA4FEEB3162}"/>
              </a:ext>
            </a:extLst>
          </p:cNvPr>
          <p:cNvSpPr txBox="1">
            <a:spLocks/>
          </p:cNvSpPr>
          <p:nvPr/>
        </p:nvSpPr>
        <p:spPr>
          <a:xfrm>
            <a:off x="4963980" y="2850037"/>
            <a:ext cx="6963080" cy="954085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¿Tienden los estudiantes que se graduaron a mostrar valores de </a:t>
            </a:r>
            <a:b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rendimiento mayores que los estudiantes que abandonaron la carrera?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2A76505-5CC0-EA47-B750-38EC9898DEFB}"/>
              </a:ext>
            </a:extLst>
          </p:cNvPr>
          <p:cNvSpPr/>
          <p:nvPr/>
        </p:nvSpPr>
        <p:spPr>
          <a:xfrm>
            <a:off x="3438242" y="4052408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5" name="Объект 2">
            <a:extLst>
              <a:ext uri="{FF2B5EF4-FFF2-40B4-BE49-F238E27FC236}">
                <a16:creationId xmlns:a16="http://schemas.microsoft.com/office/drawing/2014/main" id="{4F9BB820-E823-994E-B3BC-E87E90E609F1}"/>
              </a:ext>
            </a:extLst>
          </p:cNvPr>
          <p:cNvSpPr txBox="1">
            <a:spLocks/>
          </p:cNvSpPr>
          <p:nvPr/>
        </p:nvSpPr>
        <p:spPr>
          <a:xfrm>
            <a:off x="4610265" y="4048058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SEGUNDA INTERROGANTE ¿2?</a:t>
            </a:r>
          </a:p>
        </p:txBody>
      </p:sp>
      <p:sp>
        <p:nvSpPr>
          <p:cNvPr id="56" name="Объект 2">
            <a:extLst>
              <a:ext uri="{FF2B5EF4-FFF2-40B4-BE49-F238E27FC236}">
                <a16:creationId xmlns:a16="http://schemas.microsoft.com/office/drawing/2014/main" id="{98710B37-1D14-5349-BF4B-C8E4078E28E0}"/>
              </a:ext>
            </a:extLst>
          </p:cNvPr>
          <p:cNvSpPr txBox="1">
            <a:spLocks/>
          </p:cNvSpPr>
          <p:nvPr/>
        </p:nvSpPr>
        <p:spPr>
          <a:xfrm>
            <a:off x="4610264" y="4336090"/>
            <a:ext cx="7578561" cy="954085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MX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¿Cómo se estructuran los diversos niveles de desempeño académico y en qué medida estos perfiles se encuentran vinculados a sus condiciones socioeconómicas y a la probabilidad de permanencia o abandono?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AC6988E-1D3D-2C48-83A8-C1EABB7D5C60}"/>
              </a:ext>
            </a:extLst>
          </p:cNvPr>
          <p:cNvSpPr/>
          <p:nvPr/>
        </p:nvSpPr>
        <p:spPr>
          <a:xfrm>
            <a:off x="2494012" y="525040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8" name="Объект 2">
            <a:extLst>
              <a:ext uri="{FF2B5EF4-FFF2-40B4-BE49-F238E27FC236}">
                <a16:creationId xmlns:a16="http://schemas.microsoft.com/office/drawing/2014/main" id="{8D2808CC-9B93-324F-B575-7BE973E27624}"/>
              </a:ext>
            </a:extLst>
          </p:cNvPr>
          <p:cNvSpPr txBox="1">
            <a:spLocks/>
          </p:cNvSpPr>
          <p:nvPr/>
        </p:nvSpPr>
        <p:spPr>
          <a:xfrm>
            <a:off x="3646140" y="5344202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TERCERA INTERROGANTE ¿3?</a:t>
            </a:r>
          </a:p>
        </p:txBody>
      </p:sp>
      <p:sp>
        <p:nvSpPr>
          <p:cNvPr id="59" name="Объект 2">
            <a:extLst>
              <a:ext uri="{FF2B5EF4-FFF2-40B4-BE49-F238E27FC236}">
                <a16:creationId xmlns:a16="http://schemas.microsoft.com/office/drawing/2014/main" id="{E10FA8F4-0E1D-2E4E-A4C2-A04C9C842105}"/>
              </a:ext>
            </a:extLst>
          </p:cNvPr>
          <p:cNvSpPr txBox="1">
            <a:spLocks/>
          </p:cNvSpPr>
          <p:nvPr/>
        </p:nvSpPr>
        <p:spPr>
          <a:xfrm>
            <a:off x="3666034" y="5632234"/>
            <a:ext cx="8693073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¿Es posible predecir el abandono académico o éxitos de un estudiante utilizando técnicas estadísticas y de clasificación?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8483AE-6AC4-DC4B-A3DC-CF3D11C6F1DF}"/>
              </a:ext>
            </a:extLst>
          </p:cNvPr>
          <p:cNvSpPr/>
          <p:nvPr/>
        </p:nvSpPr>
        <p:spPr>
          <a:xfrm>
            <a:off x="3620673" y="1617511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01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77803C5-256A-FA4D-BFCE-243A3A860219}"/>
              </a:ext>
            </a:extLst>
          </p:cNvPr>
          <p:cNvSpPr/>
          <p:nvPr/>
        </p:nvSpPr>
        <p:spPr>
          <a:xfrm>
            <a:off x="4017599" y="2929613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02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5EADEA-F7E3-5745-825A-EF85182EA50E}"/>
              </a:ext>
            </a:extLst>
          </p:cNvPr>
          <p:cNvSpPr/>
          <p:nvPr/>
        </p:nvSpPr>
        <p:spPr>
          <a:xfrm>
            <a:off x="2673566" y="5522528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04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79BE10-D555-9C44-AAA2-1F0C9153F29A}"/>
              </a:ext>
            </a:extLst>
          </p:cNvPr>
          <p:cNvSpPr/>
          <p:nvPr/>
        </p:nvSpPr>
        <p:spPr>
          <a:xfrm>
            <a:off x="3620673" y="4324536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03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650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Datos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3772" y="5961314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3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85392" y="1346111"/>
            <a:ext cx="7093196" cy="204977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Fuente: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Kaggle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Dataset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Predict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Students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’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Academic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Success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Observaciones: ~4 424 estudiantes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Tipo de datos: estructurados, multivariados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Graduados + Desertores: 2209 + 1421 (3630)</a:t>
            </a:r>
            <a:endParaRPr lang="es-ES" sz="18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br>
              <a:rPr lang="es-ES" dirty="0">
                <a:effectLst/>
              </a:rPr>
            </a:b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1249934" y="4005024"/>
            <a:ext cx="3801250" cy="125570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Unidades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curriculares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Parámetros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1394038" y="3645024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Numéricas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(18) </a:t>
            </a: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5642422" y="3958627"/>
            <a:ext cx="3476326" cy="1846637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Estado civil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Curso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Calificaciones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Becado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Nacionalidad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5653881" y="3598627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Categóricas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(9)</a:t>
            </a: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598974" y="3763429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870276" y="3717032"/>
            <a:ext cx="653400" cy="653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79176" y="3825932"/>
            <a:ext cx="435600" cy="435600"/>
          </a:xfrm>
          <a:prstGeom prst="rect">
            <a:avLst/>
          </a:prstGeom>
        </p:spPr>
      </p:pic>
      <p:sp>
        <p:nvSpPr>
          <p:cNvPr id="17" name="Объект 2">
            <a:extLst>
              <a:ext uri="{FF2B5EF4-FFF2-40B4-BE49-F238E27FC236}">
                <a16:creationId xmlns:a16="http://schemas.microsoft.com/office/drawing/2014/main" id="{192581C7-38EA-484B-A937-92689519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92" y="980728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Detalles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A6B6F92-D744-522B-04A0-C20E53129A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076" y="260648"/>
            <a:ext cx="4320000" cy="414676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2703309-A1DD-235E-0A59-97A1EA144A3A}"/>
              </a:ext>
            </a:extLst>
          </p:cNvPr>
          <p:cNvSpPr txBox="1"/>
          <p:nvPr/>
        </p:nvSpPr>
        <p:spPr>
          <a:xfrm>
            <a:off x="647498" y="3821170"/>
            <a:ext cx="590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##</a:t>
            </a:r>
            <a:endParaRPr lang="es-ES" sz="2000" dirty="0">
              <a:solidFill>
                <a:schemeClr val="bg1"/>
              </a:solidFill>
            </a:endParaRP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0570F09-E14E-4815-609D-7071FCD64C52}"/>
              </a:ext>
            </a:extLst>
          </p:cNvPr>
          <p:cNvSpPr txBox="1">
            <a:spLocks/>
          </p:cNvSpPr>
          <p:nvPr/>
        </p:nvSpPr>
        <p:spPr>
          <a:xfrm>
            <a:off x="1405409" y="5290125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Binarias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(8) </a:t>
            </a:r>
          </a:p>
        </p:txBody>
      </p:sp>
      <p:sp>
        <p:nvSpPr>
          <p:cNvPr id="10" name="Овал 7">
            <a:extLst>
              <a:ext uri="{FF2B5EF4-FFF2-40B4-BE49-F238E27FC236}">
                <a16:creationId xmlns:a16="http://schemas.microsoft.com/office/drawing/2014/main" id="{72B27BB9-2A93-7334-E67B-ABB458C7B84A}"/>
              </a:ext>
            </a:extLst>
          </p:cNvPr>
          <p:cNvSpPr>
            <a:spLocks noChangeAspect="1"/>
          </p:cNvSpPr>
          <p:nvPr/>
        </p:nvSpPr>
        <p:spPr>
          <a:xfrm>
            <a:off x="611624" y="5131581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B78B590-0A69-EEB2-5413-DCA1A23E5A37}"/>
              </a:ext>
            </a:extLst>
          </p:cNvPr>
          <p:cNvSpPr txBox="1"/>
          <p:nvPr/>
        </p:nvSpPr>
        <p:spPr>
          <a:xfrm>
            <a:off x="624329" y="5227448"/>
            <a:ext cx="781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001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82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7">
            <a:extLst>
              <a:ext uri="{FF2B5EF4-FFF2-40B4-BE49-F238E27FC236}">
                <a16:creationId xmlns:a16="http://schemas.microsoft.com/office/drawing/2014/main" id="{90E51834-648B-F44B-B28F-C3C3C4104B85}"/>
              </a:ext>
            </a:extLst>
          </p:cNvPr>
          <p:cNvSpPr/>
          <p:nvPr/>
        </p:nvSpPr>
        <p:spPr>
          <a:xfrm rot="1800000">
            <a:off x="2794864" y="896187"/>
            <a:ext cx="2336726" cy="2336726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0" name="Овал 7">
            <a:extLst>
              <a:ext uri="{FF2B5EF4-FFF2-40B4-BE49-F238E27FC236}">
                <a16:creationId xmlns:a16="http://schemas.microsoft.com/office/drawing/2014/main" id="{188CD783-D053-C149-8A79-2FD0B6AE340E}"/>
              </a:ext>
            </a:extLst>
          </p:cNvPr>
          <p:cNvSpPr/>
          <p:nvPr/>
        </p:nvSpPr>
        <p:spPr>
          <a:xfrm rot="1800000">
            <a:off x="5019135" y="2085062"/>
            <a:ext cx="8695580" cy="869558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E2060-C865-8149-9804-0B2B0E26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Análisis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Exploratorio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Slide Number Placeholder 12">
            <a:extLst>
              <a:ext uri="{FF2B5EF4-FFF2-40B4-BE49-F238E27FC236}">
                <a16:creationId xmlns:a16="http://schemas.microsoft.com/office/drawing/2014/main" id="{0A993C16-5662-D241-8624-60CAFBEE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4</a:t>
            </a:fld>
            <a:endParaRPr lang="en-US" sz="1400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F7FAA55-2755-BF44-A1AB-2EC4B2663631}"/>
              </a:ext>
            </a:extLst>
          </p:cNvPr>
          <p:cNvSpPr/>
          <p:nvPr/>
        </p:nvSpPr>
        <p:spPr>
          <a:xfrm>
            <a:off x="4294212" y="717615"/>
            <a:ext cx="3960440" cy="3636583"/>
          </a:xfrm>
          <a:prstGeom prst="roundRect">
            <a:avLst>
              <a:gd name="adj" fmla="val 7899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7C0234F-5396-6649-8F66-EFD8F244528A}"/>
              </a:ext>
            </a:extLst>
          </p:cNvPr>
          <p:cNvSpPr/>
          <p:nvPr/>
        </p:nvSpPr>
        <p:spPr>
          <a:xfrm>
            <a:off x="8356167" y="728521"/>
            <a:ext cx="3786917" cy="3636583"/>
          </a:xfrm>
          <a:prstGeom prst="roundRect">
            <a:avLst>
              <a:gd name="adj" fmla="val 7899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5" name="Объект 2">
            <a:extLst>
              <a:ext uri="{FF2B5EF4-FFF2-40B4-BE49-F238E27FC236}">
                <a16:creationId xmlns:a16="http://schemas.microsoft.com/office/drawing/2014/main" id="{E17A6CE1-EC8F-494B-BA57-694E26D874AF}"/>
              </a:ext>
            </a:extLst>
          </p:cNvPr>
          <p:cNvSpPr txBox="1">
            <a:spLocks/>
          </p:cNvSpPr>
          <p:nvPr/>
        </p:nvSpPr>
        <p:spPr>
          <a:xfrm>
            <a:off x="9045034" y="4976371"/>
            <a:ext cx="2930570" cy="1107377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2500" lnSpcReduction="10000"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Solteros predominan entre graduados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Casados desertan con más frecuencia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Текст 4">
            <a:extLst>
              <a:ext uri="{FF2B5EF4-FFF2-40B4-BE49-F238E27FC236}">
                <a16:creationId xmlns:a16="http://schemas.microsoft.com/office/drawing/2014/main" id="{9062A455-8D94-6F4F-B7EB-A9FCE4E1EF3C}"/>
              </a:ext>
            </a:extLst>
          </p:cNvPr>
          <p:cNvSpPr txBox="1">
            <a:spLocks/>
          </p:cNvSpPr>
          <p:nvPr/>
        </p:nvSpPr>
        <p:spPr>
          <a:xfrm>
            <a:off x="8971284" y="4495625"/>
            <a:ext cx="2836965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Análisis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Géneros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2" name="Овал 7">
            <a:extLst>
              <a:ext uri="{FF2B5EF4-FFF2-40B4-BE49-F238E27FC236}">
                <a16:creationId xmlns:a16="http://schemas.microsoft.com/office/drawing/2014/main" id="{D4C22689-BC1A-9347-96DA-DB03781C4CF5}"/>
              </a:ext>
            </a:extLst>
          </p:cNvPr>
          <p:cNvSpPr/>
          <p:nvPr/>
        </p:nvSpPr>
        <p:spPr>
          <a:xfrm rot="1800000">
            <a:off x="3765854" y="116067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3" name="Овал 7">
            <a:extLst>
              <a:ext uri="{FF2B5EF4-FFF2-40B4-BE49-F238E27FC236}">
                <a16:creationId xmlns:a16="http://schemas.microsoft.com/office/drawing/2014/main" id="{FDF84027-6FFE-3748-9DDC-C8AB58548475}"/>
              </a:ext>
            </a:extLst>
          </p:cNvPr>
          <p:cNvSpPr/>
          <p:nvPr/>
        </p:nvSpPr>
        <p:spPr>
          <a:xfrm rot="1800000" flipV="1">
            <a:off x="3326031" y="120355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4" name="Овал 7">
            <a:extLst>
              <a:ext uri="{FF2B5EF4-FFF2-40B4-BE49-F238E27FC236}">
                <a16:creationId xmlns:a16="http://schemas.microsoft.com/office/drawing/2014/main" id="{FE6C24D7-0B00-224A-A045-6A51D7D04273}"/>
              </a:ext>
            </a:extLst>
          </p:cNvPr>
          <p:cNvSpPr/>
          <p:nvPr/>
        </p:nvSpPr>
        <p:spPr>
          <a:xfrm rot="1800000" flipV="1">
            <a:off x="3368587" y="67059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DA5DD31-524E-E0C0-B083-43A6A2DB8473}"/>
              </a:ext>
            </a:extLst>
          </p:cNvPr>
          <p:cNvSpPr txBox="1">
            <a:spLocks/>
          </p:cNvSpPr>
          <p:nvPr/>
        </p:nvSpPr>
        <p:spPr>
          <a:xfrm>
            <a:off x="4915340" y="4976371"/>
            <a:ext cx="3361368" cy="1303921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Graduados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~21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compromiso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académico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Desertores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~26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responsabilidades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sociales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009CE5CE-1B4C-2D43-ADB7-ABF5712B8EB6}"/>
              </a:ext>
            </a:extLst>
          </p:cNvPr>
          <p:cNvSpPr txBox="1">
            <a:spLocks/>
          </p:cNvSpPr>
          <p:nvPr/>
        </p:nvSpPr>
        <p:spPr>
          <a:xfrm>
            <a:off x="5265342" y="4516401"/>
            <a:ext cx="2316790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al Matricular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60421CBE-0377-EE4C-92F9-E7D1E734A812}"/>
              </a:ext>
            </a:extLst>
          </p:cNvPr>
          <p:cNvSpPr txBox="1">
            <a:spLocks/>
          </p:cNvSpPr>
          <p:nvPr/>
        </p:nvSpPr>
        <p:spPr>
          <a:xfrm>
            <a:off x="521805" y="4869160"/>
            <a:ext cx="3960439" cy="1632406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normalidad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datos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Desertores concentran tasas bajas y los Graduados tasas alta</a:t>
            </a: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Indicador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éxito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abandono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DEF666D6-F8C5-8175-9A12-65F9BA7D167C}"/>
              </a:ext>
            </a:extLst>
          </p:cNvPr>
          <p:cNvSpPr txBox="1">
            <a:spLocks/>
          </p:cNvSpPr>
          <p:nvPr/>
        </p:nvSpPr>
        <p:spPr>
          <a:xfrm>
            <a:off x="315603" y="4420139"/>
            <a:ext cx="3622469" cy="615335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Tasa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Aprobación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E89147F-BBFB-A446-930E-944C8FF7FADA}"/>
              </a:ext>
            </a:extLst>
          </p:cNvPr>
          <p:cNvSpPr/>
          <p:nvPr/>
        </p:nvSpPr>
        <p:spPr>
          <a:xfrm>
            <a:off x="45740" y="728521"/>
            <a:ext cx="4146957" cy="3636583"/>
          </a:xfrm>
          <a:prstGeom prst="roundRect">
            <a:avLst>
              <a:gd name="adj" fmla="val 7899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9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B67A02-22D2-BE49-A13F-BC1F3AFC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3668" y="109662"/>
            <a:ext cx="7920880" cy="583034"/>
          </a:xfrm>
        </p:spPr>
        <p:txBody>
          <a:bodyPr>
            <a:noAutofit/>
          </a:bodyPr>
          <a:lstStyle/>
          <a:p>
            <a:r>
              <a:rPr lang="es-E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¿Tiende un grupo a mostrar valores de rendimiento mayores que el otro?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68C2D30-1799-BA40-9B09-D6C330C22E68}"/>
              </a:ext>
            </a:extLst>
          </p:cNvPr>
          <p:cNvGrpSpPr/>
          <p:nvPr/>
        </p:nvGrpSpPr>
        <p:grpSpPr>
          <a:xfrm>
            <a:off x="-98276" y="1540468"/>
            <a:ext cx="2771829" cy="4308451"/>
            <a:chOff x="222497" y="1598176"/>
            <a:chExt cx="2771829" cy="4308451"/>
          </a:xfrm>
        </p:grpSpPr>
        <p:sp>
          <p:nvSpPr>
            <p:cNvPr id="9" name="Текст 2">
              <a:extLst>
                <a:ext uri="{FF2B5EF4-FFF2-40B4-BE49-F238E27FC236}">
                  <a16:creationId xmlns:a16="http://schemas.microsoft.com/office/drawing/2014/main" id="{0E30BE5B-88E9-C441-9D03-06AD805B29D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612634"/>
              <a:ext cx="2160000" cy="583034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Dividir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Subgrupos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Объект 3">
              <a:extLst>
                <a:ext uri="{FF2B5EF4-FFF2-40B4-BE49-F238E27FC236}">
                  <a16:creationId xmlns:a16="http://schemas.microsoft.com/office/drawing/2014/main" id="{85E115C6-AFDF-0E48-A556-F4A0F5BC4878}"/>
                </a:ext>
              </a:extLst>
            </p:cNvPr>
            <p:cNvSpPr txBox="1">
              <a:spLocks/>
            </p:cNvSpPr>
            <p:nvPr/>
          </p:nvSpPr>
          <p:spPr>
            <a:xfrm>
              <a:off x="222497" y="1598176"/>
              <a:ext cx="2771829" cy="808411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Separamos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datos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ambos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grupos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Graduados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(61%)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y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Desertores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(39%)</a:t>
              </a:r>
            </a:p>
          </p:txBody>
        </p:sp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D8A37F21-1F0C-6D45-9A5D-28295404ED7F}"/>
                </a:ext>
              </a:extLst>
            </p:cNvPr>
            <p:cNvGrpSpPr/>
            <p:nvPr/>
          </p:nvGrpSpPr>
          <p:grpSpPr>
            <a:xfrm>
              <a:off x="1301427" y="2485296"/>
              <a:ext cx="225171" cy="1010101"/>
              <a:chOff x="1661226" y="3896073"/>
              <a:chExt cx="225171" cy="1010101"/>
            </a:xfrm>
          </p:grpSpPr>
          <p:sp>
            <p:nvSpPr>
              <p:cNvPr id="11" name="Овал 10">
                <a:extLst>
                  <a:ext uri="{FF2B5EF4-FFF2-40B4-BE49-F238E27FC236}">
                    <a16:creationId xmlns:a16="http://schemas.microsoft.com/office/drawing/2014/main" id="{9B9A77D4-6DA1-214F-BD43-6E119D277103}"/>
                  </a:ext>
                </a:extLst>
              </p:cNvPr>
              <p:cNvSpPr/>
              <p:nvPr/>
            </p:nvSpPr>
            <p:spPr>
              <a:xfrm>
                <a:off x="166122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13" name="Прямая соединительная линия 12">
                <a:extLst>
                  <a:ext uri="{FF2B5EF4-FFF2-40B4-BE49-F238E27FC236}">
                    <a16:creationId xmlns:a16="http://schemas.microsoft.com/office/drawing/2014/main" id="{BB4A9482-9B08-A04E-AA01-3778DE9120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3811" y="3896073"/>
                <a:ext cx="0" cy="71338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Овал 4">
              <a:extLst>
                <a:ext uri="{FF2B5EF4-FFF2-40B4-BE49-F238E27FC236}">
                  <a16:creationId xmlns:a16="http://schemas.microsoft.com/office/drawing/2014/main" id="{90A49008-6925-D046-93F5-8F5B2CF76AFA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8" name="Текст 2">
              <a:extLst>
                <a:ext uri="{FF2B5EF4-FFF2-40B4-BE49-F238E27FC236}">
                  <a16:creationId xmlns:a16="http://schemas.microsoft.com/office/drawing/2014/main" id="{7E80D7D1-B4DD-6941-8B3A-FF2C66EF250D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1</a:t>
              </a:r>
            </a:p>
          </p:txBody>
        </p:sp>
        <p:sp>
          <p:nvSpPr>
            <p:cNvPr id="39" name="Текст 2">
              <a:extLst>
                <a:ext uri="{FF2B5EF4-FFF2-40B4-BE49-F238E27FC236}">
                  <a16:creationId xmlns:a16="http://schemas.microsoft.com/office/drawing/2014/main" id="{52938C3E-161D-CF4E-ADFF-99EFCEAE2CB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Total 3630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47197B3-43F9-3A43-A1A5-3EEB85600418}"/>
              </a:ext>
            </a:extLst>
          </p:cNvPr>
          <p:cNvGrpSpPr/>
          <p:nvPr/>
        </p:nvGrpSpPr>
        <p:grpSpPr>
          <a:xfrm>
            <a:off x="2494012" y="2332558"/>
            <a:ext cx="2461528" cy="3238432"/>
            <a:chOff x="334012" y="2018163"/>
            <a:chExt cx="2461528" cy="3238432"/>
          </a:xfrm>
        </p:grpSpPr>
        <p:sp>
          <p:nvSpPr>
            <p:cNvPr id="41" name="Текст 2">
              <a:extLst>
                <a:ext uri="{FF2B5EF4-FFF2-40B4-BE49-F238E27FC236}">
                  <a16:creationId xmlns:a16="http://schemas.microsoft.com/office/drawing/2014/main" id="{88B12A11-1C91-634E-A2D3-AFE6D8191E0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12081"/>
              <a:ext cx="2160000" cy="708699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Plantear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" name="Объект 3">
              <a:extLst>
                <a:ext uri="{FF2B5EF4-FFF2-40B4-BE49-F238E27FC236}">
                  <a16:creationId xmlns:a16="http://schemas.microsoft.com/office/drawing/2014/main" id="{8F567EF7-F2F9-B847-87E7-0805C8C0687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2018163"/>
              <a:ext cx="2461528" cy="80841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asociada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 la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interrogante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3" name="Группа 13">
              <a:extLst>
                <a:ext uri="{FF2B5EF4-FFF2-40B4-BE49-F238E27FC236}">
                  <a16:creationId xmlns:a16="http://schemas.microsoft.com/office/drawing/2014/main" id="{8EEEC813-CFDE-734E-B1AE-A5E44A7CB487}"/>
                </a:ext>
              </a:extLst>
            </p:cNvPr>
            <p:cNvGrpSpPr/>
            <p:nvPr/>
          </p:nvGrpSpPr>
          <p:grpSpPr>
            <a:xfrm>
              <a:off x="1332977" y="2898123"/>
              <a:ext cx="225171" cy="597274"/>
              <a:chOff x="1692776" y="4308900"/>
              <a:chExt cx="225171" cy="597274"/>
            </a:xfrm>
          </p:grpSpPr>
          <p:sp>
            <p:nvSpPr>
              <p:cNvPr id="47" name="Овал 10">
                <a:extLst>
                  <a:ext uri="{FF2B5EF4-FFF2-40B4-BE49-F238E27FC236}">
                    <a16:creationId xmlns:a16="http://schemas.microsoft.com/office/drawing/2014/main" id="{A3F40D41-063A-CC4E-9F63-5290BEC9A7E6}"/>
                  </a:ext>
                </a:extLst>
              </p:cNvPr>
              <p:cNvSpPr/>
              <p:nvPr/>
            </p:nvSpPr>
            <p:spPr>
              <a:xfrm>
                <a:off x="169277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48" name="Прямая соединительная линия 12">
                <a:extLst>
                  <a:ext uri="{FF2B5EF4-FFF2-40B4-BE49-F238E27FC236}">
                    <a16:creationId xmlns:a16="http://schemas.microsoft.com/office/drawing/2014/main" id="{D0AD80A5-3649-A947-8491-45852DD39A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5361" y="4308900"/>
                <a:ext cx="0" cy="28849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Овал 4">
              <a:extLst>
                <a:ext uri="{FF2B5EF4-FFF2-40B4-BE49-F238E27FC236}">
                  <a16:creationId xmlns:a16="http://schemas.microsoft.com/office/drawing/2014/main" id="{6F2C4054-C8CF-3B41-80DB-D88C72F6DD12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" name="Текст 2">
              <a:extLst>
                <a:ext uri="{FF2B5EF4-FFF2-40B4-BE49-F238E27FC236}">
                  <a16:creationId xmlns:a16="http://schemas.microsoft.com/office/drawing/2014/main" id="{835CF3CA-A515-4748-957B-F3E087826A2F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B10B6EF-6D56-254E-A352-E4399B8E1BD4}"/>
              </a:ext>
            </a:extLst>
          </p:cNvPr>
          <p:cNvGrpSpPr/>
          <p:nvPr/>
        </p:nvGrpSpPr>
        <p:grpSpPr>
          <a:xfrm>
            <a:off x="4798268" y="2852936"/>
            <a:ext cx="2502513" cy="4240162"/>
            <a:chOff x="245822" y="1813158"/>
            <a:chExt cx="2502513" cy="4240162"/>
          </a:xfrm>
        </p:grpSpPr>
        <p:sp>
          <p:nvSpPr>
            <p:cNvPr id="50" name="Текст 2">
              <a:extLst>
                <a:ext uri="{FF2B5EF4-FFF2-40B4-BE49-F238E27FC236}">
                  <a16:creationId xmlns:a16="http://schemas.microsoft.com/office/drawing/2014/main" id="{4D165403-75CA-3B4E-B476-A1584298B1A6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51928"/>
              <a:ext cx="2288074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Análisis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Объект 3">
              <a:extLst>
                <a:ext uri="{FF2B5EF4-FFF2-40B4-BE49-F238E27FC236}">
                  <a16:creationId xmlns:a16="http://schemas.microsoft.com/office/drawing/2014/main" id="{58EC75FA-D253-6547-AE27-C5552DE80726}"/>
                </a:ext>
              </a:extLst>
            </p:cNvPr>
            <p:cNvSpPr txBox="1">
              <a:spLocks/>
            </p:cNvSpPr>
            <p:nvPr/>
          </p:nvSpPr>
          <p:spPr>
            <a:xfrm>
              <a:off x="245822" y="1813158"/>
              <a:ext cx="2442461" cy="108012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con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Shapiro-Wilk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, ambas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distribuciones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normales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2" name="Группа 13">
              <a:extLst>
                <a:ext uri="{FF2B5EF4-FFF2-40B4-BE49-F238E27FC236}">
                  <a16:creationId xmlns:a16="http://schemas.microsoft.com/office/drawing/2014/main" id="{115B54F2-3265-174F-B3C5-08E43EA44F56}"/>
                </a:ext>
              </a:extLst>
            </p:cNvPr>
            <p:cNvGrpSpPr/>
            <p:nvPr/>
          </p:nvGrpSpPr>
          <p:grpSpPr>
            <a:xfrm>
              <a:off x="1316795" y="2975111"/>
              <a:ext cx="225171" cy="520286"/>
              <a:chOff x="1676594" y="4385888"/>
              <a:chExt cx="225171" cy="520286"/>
            </a:xfrm>
          </p:grpSpPr>
          <p:sp>
            <p:nvSpPr>
              <p:cNvPr id="56" name="Овал 10">
                <a:extLst>
                  <a:ext uri="{FF2B5EF4-FFF2-40B4-BE49-F238E27FC236}">
                    <a16:creationId xmlns:a16="http://schemas.microsoft.com/office/drawing/2014/main" id="{23E3F9A8-583B-A348-B3DE-B9FC3515C763}"/>
                  </a:ext>
                </a:extLst>
              </p:cNvPr>
              <p:cNvSpPr/>
              <p:nvPr/>
            </p:nvSpPr>
            <p:spPr>
              <a:xfrm>
                <a:off x="1676594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57" name="Прямая соединительная линия 12">
                <a:extLst>
                  <a:ext uri="{FF2B5EF4-FFF2-40B4-BE49-F238E27FC236}">
                    <a16:creationId xmlns:a16="http://schemas.microsoft.com/office/drawing/2014/main" id="{72B8A639-1178-374C-80D6-896F101C82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7066" y="4385888"/>
                <a:ext cx="0" cy="205065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Овал 4">
              <a:extLst>
                <a:ext uri="{FF2B5EF4-FFF2-40B4-BE49-F238E27FC236}">
                  <a16:creationId xmlns:a16="http://schemas.microsoft.com/office/drawing/2014/main" id="{E2AC6F7C-E6DB-CC44-A33A-3088079FB4E3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4" name="Текст 2">
              <a:extLst>
                <a:ext uri="{FF2B5EF4-FFF2-40B4-BE49-F238E27FC236}">
                  <a16:creationId xmlns:a16="http://schemas.microsoft.com/office/drawing/2014/main" id="{3D199DB1-4918-204D-8161-CCECCE82794C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3</a:t>
              </a:r>
            </a:p>
          </p:txBody>
        </p:sp>
        <p:sp>
          <p:nvSpPr>
            <p:cNvPr id="55" name="Текст 2">
              <a:extLst>
                <a:ext uri="{FF2B5EF4-FFF2-40B4-BE49-F238E27FC236}">
                  <a16:creationId xmlns:a16="http://schemas.microsoft.com/office/drawing/2014/main" id="{31FE38FC-1786-DD4B-8B01-24EF30482ED9}"/>
                </a:ext>
              </a:extLst>
            </p:cNvPr>
            <p:cNvSpPr txBox="1">
              <a:spLocks/>
            </p:cNvSpPr>
            <p:nvPr/>
          </p:nvSpPr>
          <p:spPr>
            <a:xfrm>
              <a:off x="262219" y="5413558"/>
              <a:ext cx="2486116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fontScale="92500"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8.14e-36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s-ES" sz="1200" b="1" i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1.77e-53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n-US" sz="17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216ACFE-A9D8-2741-BA40-766E3C1BCF0D}"/>
              </a:ext>
            </a:extLst>
          </p:cNvPr>
          <p:cNvGrpSpPr/>
          <p:nvPr/>
        </p:nvGrpSpPr>
        <p:grpSpPr>
          <a:xfrm>
            <a:off x="7300779" y="2348880"/>
            <a:ext cx="2380778" cy="4471367"/>
            <a:chOff x="113234" y="1720090"/>
            <a:chExt cx="2380778" cy="4471367"/>
          </a:xfrm>
        </p:grpSpPr>
        <p:sp>
          <p:nvSpPr>
            <p:cNvPr id="59" name="Текст 2">
              <a:extLst>
                <a:ext uri="{FF2B5EF4-FFF2-40B4-BE49-F238E27FC236}">
                  <a16:creationId xmlns:a16="http://schemas.microsoft.com/office/drawing/2014/main" id="{8EBD2A66-38A7-FD47-8AF6-1A28FCCB6DB8}"/>
                </a:ext>
              </a:extLst>
            </p:cNvPr>
            <p:cNvSpPr txBox="1">
              <a:spLocks/>
            </p:cNvSpPr>
            <p:nvPr/>
          </p:nvSpPr>
          <p:spPr>
            <a:xfrm>
              <a:off x="113235" y="3555905"/>
              <a:ext cx="2380777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No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Paramétrica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Объект 3">
              <a:extLst>
                <a:ext uri="{FF2B5EF4-FFF2-40B4-BE49-F238E27FC236}">
                  <a16:creationId xmlns:a16="http://schemas.microsoft.com/office/drawing/2014/main" id="{C34A3E72-AE78-994F-A6C5-093C6D3F912D}"/>
                </a:ext>
              </a:extLst>
            </p:cNvPr>
            <p:cNvSpPr txBox="1">
              <a:spLocks/>
            </p:cNvSpPr>
            <p:nvPr/>
          </p:nvSpPr>
          <p:spPr>
            <a:xfrm>
              <a:off x="113234" y="1720090"/>
              <a:ext cx="2380775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Elegimos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y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test no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paramétrico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Mann Whitney</a:t>
              </a:r>
            </a:p>
          </p:txBody>
        </p:sp>
        <p:grpSp>
          <p:nvGrpSpPr>
            <p:cNvPr id="61" name="Группа 13">
              <a:extLst>
                <a:ext uri="{FF2B5EF4-FFF2-40B4-BE49-F238E27FC236}">
                  <a16:creationId xmlns:a16="http://schemas.microsoft.com/office/drawing/2014/main" id="{BBF4A5B3-0AE6-604A-923A-390486CE8238}"/>
                </a:ext>
              </a:extLst>
            </p:cNvPr>
            <p:cNvGrpSpPr/>
            <p:nvPr/>
          </p:nvGrpSpPr>
          <p:grpSpPr>
            <a:xfrm>
              <a:off x="1201976" y="2742309"/>
              <a:ext cx="225171" cy="715120"/>
              <a:chOff x="1561775" y="4153086"/>
              <a:chExt cx="225171" cy="715120"/>
            </a:xfrm>
          </p:grpSpPr>
          <p:sp>
            <p:nvSpPr>
              <p:cNvPr id="65" name="Овал 10">
                <a:extLst>
                  <a:ext uri="{FF2B5EF4-FFF2-40B4-BE49-F238E27FC236}">
                    <a16:creationId xmlns:a16="http://schemas.microsoft.com/office/drawing/2014/main" id="{3FDF269D-9ED1-4F41-B26C-319E54BCDAB8}"/>
                  </a:ext>
                </a:extLst>
              </p:cNvPr>
              <p:cNvSpPr/>
              <p:nvPr/>
            </p:nvSpPr>
            <p:spPr>
              <a:xfrm>
                <a:off x="1561775" y="4643035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66" name="Прямая соединительная линия 12">
                <a:extLst>
                  <a:ext uri="{FF2B5EF4-FFF2-40B4-BE49-F238E27FC236}">
                    <a16:creationId xmlns:a16="http://schemas.microsoft.com/office/drawing/2014/main" id="{10003BE8-AB68-B447-977E-A6CE00902AC7}"/>
                  </a:ext>
                </a:extLst>
              </p:cNvPr>
              <p:cNvCxnSpPr/>
              <p:nvPr/>
            </p:nvCxnSpPr>
            <p:spPr>
              <a:xfrm>
                <a:off x="1666516" y="4153086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Овал 4">
              <a:extLst>
                <a:ext uri="{FF2B5EF4-FFF2-40B4-BE49-F238E27FC236}">
                  <a16:creationId xmlns:a16="http://schemas.microsoft.com/office/drawing/2014/main" id="{8B8A8E11-A6AA-D348-8942-BB9BD04D7499}"/>
                </a:ext>
              </a:extLst>
            </p:cNvPr>
            <p:cNvSpPr/>
            <p:nvPr/>
          </p:nvSpPr>
          <p:spPr>
            <a:xfrm>
              <a:off x="851083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Текст 2">
              <a:extLst>
                <a:ext uri="{FF2B5EF4-FFF2-40B4-BE49-F238E27FC236}">
                  <a16:creationId xmlns:a16="http://schemas.microsoft.com/office/drawing/2014/main" id="{3C85F7F2-766D-7245-907F-0DE34D61AFCF}"/>
                </a:ext>
              </a:extLst>
            </p:cNvPr>
            <p:cNvSpPr txBox="1">
              <a:spLocks/>
            </p:cNvSpPr>
            <p:nvPr/>
          </p:nvSpPr>
          <p:spPr>
            <a:xfrm>
              <a:off x="25635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4</a:t>
              </a:r>
            </a:p>
          </p:txBody>
        </p:sp>
        <p:sp>
          <p:nvSpPr>
            <p:cNvPr id="64" name="Текст 2">
              <a:extLst>
                <a:ext uri="{FF2B5EF4-FFF2-40B4-BE49-F238E27FC236}">
                  <a16:creationId xmlns:a16="http://schemas.microsoft.com/office/drawing/2014/main" id="{EE6B8D67-193C-CC48-BAB9-FA4422F736CE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6"/>
              <a:ext cx="1954088" cy="677261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Comprobamos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Supuestos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B39A822-F8F0-DF4B-8F67-1C4A66EBBCD2}"/>
              </a:ext>
            </a:extLst>
          </p:cNvPr>
          <p:cNvGrpSpPr/>
          <p:nvPr/>
        </p:nvGrpSpPr>
        <p:grpSpPr>
          <a:xfrm>
            <a:off x="9443263" y="1439158"/>
            <a:ext cx="2771829" cy="3934058"/>
            <a:chOff x="-70743" y="1972569"/>
            <a:chExt cx="2771829" cy="3934058"/>
          </a:xfrm>
        </p:grpSpPr>
        <p:sp>
          <p:nvSpPr>
            <p:cNvPr id="68" name="Текст 2">
              <a:extLst>
                <a:ext uri="{FF2B5EF4-FFF2-40B4-BE49-F238E27FC236}">
                  <a16:creationId xmlns:a16="http://schemas.microsoft.com/office/drawing/2014/main" id="{C572FA22-2E54-814C-8A57-3F5FEBD8D5BB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04779"/>
              <a:ext cx="2160000" cy="788377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Decisión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Final</a:t>
              </a:r>
            </a:p>
          </p:txBody>
        </p:sp>
        <p:sp>
          <p:nvSpPr>
            <p:cNvPr id="69" name="Объект 3">
              <a:extLst>
                <a:ext uri="{FF2B5EF4-FFF2-40B4-BE49-F238E27FC236}">
                  <a16:creationId xmlns:a16="http://schemas.microsoft.com/office/drawing/2014/main" id="{35687584-264B-1340-AFF1-12F76A47B59B}"/>
                </a:ext>
              </a:extLst>
            </p:cNvPr>
            <p:cNvSpPr txBox="1">
              <a:spLocks/>
            </p:cNvSpPr>
            <p:nvPr/>
          </p:nvSpPr>
          <p:spPr>
            <a:xfrm>
              <a:off x="-70743" y="1972569"/>
              <a:ext cx="2771829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p-value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menor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que alpha,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rechazamos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nula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70" name="Группа 13">
              <a:extLst>
                <a:ext uri="{FF2B5EF4-FFF2-40B4-BE49-F238E27FC236}">
                  <a16:creationId xmlns:a16="http://schemas.microsoft.com/office/drawing/2014/main" id="{9EAAD6EE-5599-484F-8EEB-4821585AD96A}"/>
                </a:ext>
              </a:extLst>
            </p:cNvPr>
            <p:cNvGrpSpPr/>
            <p:nvPr/>
          </p:nvGrpSpPr>
          <p:grpSpPr>
            <a:xfrm>
              <a:off x="1301427" y="2914903"/>
              <a:ext cx="225171" cy="720080"/>
              <a:chOff x="1661226" y="4325680"/>
              <a:chExt cx="225171" cy="720080"/>
            </a:xfrm>
          </p:grpSpPr>
          <p:sp>
            <p:nvSpPr>
              <p:cNvPr id="74" name="Овал 10">
                <a:extLst>
                  <a:ext uri="{FF2B5EF4-FFF2-40B4-BE49-F238E27FC236}">
                    <a16:creationId xmlns:a16="http://schemas.microsoft.com/office/drawing/2014/main" id="{81C01170-2782-2B44-9F0C-810ADEBEE05F}"/>
                  </a:ext>
                </a:extLst>
              </p:cNvPr>
              <p:cNvSpPr/>
              <p:nvPr/>
            </p:nvSpPr>
            <p:spPr>
              <a:xfrm>
                <a:off x="1661226" y="4820589"/>
                <a:ext cx="225171" cy="22517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75" name="Прямая соединительная линия 12">
                <a:extLst>
                  <a:ext uri="{FF2B5EF4-FFF2-40B4-BE49-F238E27FC236}">
                    <a16:creationId xmlns:a16="http://schemas.microsoft.com/office/drawing/2014/main" id="{59EAAC99-45A4-D743-BA9B-192DF51025BE}"/>
                  </a:ext>
                </a:extLst>
              </p:cNvPr>
              <p:cNvCxnSpPr/>
              <p:nvPr/>
            </p:nvCxnSpPr>
            <p:spPr>
              <a:xfrm>
                <a:off x="1773811" y="43256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Овал 4">
              <a:extLst>
                <a:ext uri="{FF2B5EF4-FFF2-40B4-BE49-F238E27FC236}">
                  <a16:creationId xmlns:a16="http://schemas.microsoft.com/office/drawing/2014/main" id="{41E343CE-A81F-F344-B956-237A009E7DF0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Текст 2">
              <a:extLst>
                <a:ext uri="{FF2B5EF4-FFF2-40B4-BE49-F238E27FC236}">
                  <a16:creationId xmlns:a16="http://schemas.microsoft.com/office/drawing/2014/main" id="{561B4C74-5F76-AD46-89E3-B6A7F02986D9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6</a:t>
              </a:r>
            </a:p>
          </p:txBody>
        </p:sp>
        <p:sp>
          <p:nvSpPr>
            <p:cNvPr id="73" name="Текст 2">
              <a:extLst>
                <a:ext uri="{FF2B5EF4-FFF2-40B4-BE49-F238E27FC236}">
                  <a16:creationId xmlns:a16="http://schemas.microsoft.com/office/drawing/2014/main" id="{6D6D56C8-8E0D-ED46-9A0E-797C335A0D41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dirty="0" err="1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print</a:t>
              </a:r>
              <a:r>
                <a:rPr lang="es-ES" sz="1600" b="1" dirty="0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(‘H0 false’)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6" name="Slide Number Placeholder 12">
            <a:extLst>
              <a:ext uri="{FF2B5EF4-FFF2-40B4-BE49-F238E27FC236}">
                <a16:creationId xmlns:a16="http://schemas.microsoft.com/office/drawing/2014/main" id="{FDB46AE9-8C9D-4F4D-989B-52AF1C713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75157" y="6455123"/>
            <a:ext cx="418656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>
                <a:solidFill>
                  <a:schemeClr val="bg1"/>
                </a:solidFill>
              </a:rPr>
              <a:pPr algn="l"/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BA54A15D-E00E-D724-615C-174AE3479461}"/>
              </a:ext>
            </a:extLst>
          </p:cNvPr>
          <p:cNvSpPr txBox="1">
            <a:spLocks/>
          </p:cNvSpPr>
          <p:nvPr/>
        </p:nvSpPr>
        <p:spPr>
          <a:xfrm>
            <a:off x="2713180" y="5816555"/>
            <a:ext cx="1937252" cy="1003693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l-GR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α</a:t>
            </a:r>
            <a:r>
              <a:rPr lang="es-ES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0.05</a:t>
            </a:r>
          </a:p>
          <a:p>
            <a:pPr marL="0" indent="0" algn="ctr">
              <a:buNone/>
            </a:pPr>
            <a:r>
              <a:rPr lang="es-ES" sz="1600" b="1" dirty="0">
                <a:solidFill>
                  <a:schemeClr val="bg1"/>
                </a:solidFill>
                <a:latin typeface="Consolas" panose="020B0609020204030204" pitchFamily="49" charset="0"/>
                <a:ea typeface="Segoe UI" panose="020B0502040204020203" pitchFamily="34" charset="0"/>
                <a:cs typeface="Segoe UI" panose="020B0502040204020203" pitchFamily="34" charset="0"/>
              </a:rPr>
              <a:t>En todos las pruebas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484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760" y="161311"/>
            <a:ext cx="11737303" cy="615532"/>
          </a:xfrm>
        </p:spPr>
        <p:txBody>
          <a:bodyPr/>
          <a:lstStyle/>
          <a:p>
            <a:r>
              <a:rPr lang="es-MX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¿Cómo se estructuran los diversos niveles de desempeño académico y en qué medida estos perfiles se encuentran vinculados a sus condiciones socioeconómicas y a la probabilidad de permanencia o abandono?</a:t>
            </a:r>
            <a:endParaRPr lang="en-US" sz="2000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313527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6</a:t>
            </a:fld>
            <a:endParaRPr lang="en-US" sz="140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B59F1F7-C551-0D8F-86D3-32BBC158B577}"/>
              </a:ext>
            </a:extLst>
          </p:cNvPr>
          <p:cNvSpPr txBox="1"/>
          <p:nvPr/>
        </p:nvSpPr>
        <p:spPr>
          <a:xfrm>
            <a:off x="304720" y="1189201"/>
            <a:ext cx="327641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Identificación de perfiles de desempeño (</a:t>
            </a:r>
            <a:r>
              <a:rPr lang="es-MX" sz="2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Clustering</a:t>
            </a:r>
            <a:r>
              <a:rPr lang="es-MX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8" name="Cerrar llave 7">
            <a:extLst>
              <a:ext uri="{FF2B5EF4-FFF2-40B4-BE49-F238E27FC236}">
                <a16:creationId xmlns:a16="http://schemas.microsoft.com/office/drawing/2014/main" id="{BB743186-7B78-46FF-CA6F-88B26EBBF7A6}"/>
              </a:ext>
            </a:extLst>
          </p:cNvPr>
          <p:cNvSpPr/>
          <p:nvPr/>
        </p:nvSpPr>
        <p:spPr>
          <a:xfrm>
            <a:off x="3293106" y="980728"/>
            <a:ext cx="576064" cy="12961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AA7EB72-7046-8D9D-3FC0-C228EE8EA23F}"/>
              </a:ext>
            </a:extLst>
          </p:cNvPr>
          <p:cNvSpPr txBox="1"/>
          <p:nvPr/>
        </p:nvSpPr>
        <p:spPr>
          <a:xfrm>
            <a:off x="4006180" y="1167135"/>
            <a:ext cx="29953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Selección de variables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Estandarización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Algoritmo </a:t>
            </a:r>
            <a:r>
              <a:rPr lang="es-MX" sz="1600" b="1" u="sng" dirty="0">
                <a:latin typeface="Segoe UI" panose="020B0502040204020203" pitchFamily="34" charset="0"/>
                <a:cs typeface="Segoe UI" panose="020B0502040204020203" pitchFamily="34" charset="0"/>
              </a:rPr>
              <a:t>K-</a:t>
            </a:r>
            <a:r>
              <a:rPr lang="es-MX" sz="1600" b="1" u="sng" dirty="0" err="1">
                <a:latin typeface="Segoe UI" panose="020B0502040204020203" pitchFamily="34" charset="0"/>
                <a:cs typeface="Segoe UI" panose="020B0502040204020203" pitchFamily="34" charset="0"/>
              </a:rPr>
              <a:t>means</a:t>
            </a:r>
            <a:endParaRPr lang="es-MX" sz="1600" b="1" u="sng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Gráfico 10" descr="Grupo">
            <a:extLst>
              <a:ext uri="{FF2B5EF4-FFF2-40B4-BE49-F238E27FC236}">
                <a16:creationId xmlns:a16="http://schemas.microsoft.com/office/drawing/2014/main" id="{3C0DE63A-690F-4112-FDF3-3232C9CE77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548" y="1331905"/>
            <a:ext cx="914400" cy="914400"/>
          </a:xfrm>
          <a:prstGeom prst="rect">
            <a:avLst/>
          </a:prstGeom>
        </p:spPr>
      </p:pic>
      <p:sp>
        <p:nvSpPr>
          <p:cNvPr id="12" name="Cerrar llave 11">
            <a:extLst>
              <a:ext uri="{FF2B5EF4-FFF2-40B4-BE49-F238E27FC236}">
                <a16:creationId xmlns:a16="http://schemas.microsoft.com/office/drawing/2014/main" id="{BCAF7D01-D433-21F1-BE39-C74EE35F6216}"/>
              </a:ext>
            </a:extLst>
          </p:cNvPr>
          <p:cNvSpPr/>
          <p:nvPr/>
        </p:nvSpPr>
        <p:spPr>
          <a:xfrm>
            <a:off x="6436629" y="1016486"/>
            <a:ext cx="576064" cy="12961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4" name="Gráfico 13" descr="Grupo">
            <a:extLst>
              <a:ext uri="{FF2B5EF4-FFF2-40B4-BE49-F238E27FC236}">
                <a16:creationId xmlns:a16="http://schemas.microsoft.com/office/drawing/2014/main" id="{D6462FA9-A434-48BD-C705-B15CC530F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17621" y="1331905"/>
            <a:ext cx="914400" cy="91440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4A3FAF00-C9A0-C194-8B2F-44813D31607D}"/>
              </a:ext>
            </a:extLst>
          </p:cNvPr>
          <p:cNvSpPr txBox="1"/>
          <p:nvPr/>
        </p:nvSpPr>
        <p:spPr>
          <a:xfrm>
            <a:off x="7314163" y="1089176"/>
            <a:ext cx="10011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Grupo 1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7B54588-E168-5B07-6DD4-6AB84606C825}"/>
              </a:ext>
            </a:extLst>
          </p:cNvPr>
          <p:cNvSpPr txBox="1"/>
          <p:nvPr/>
        </p:nvSpPr>
        <p:spPr>
          <a:xfrm>
            <a:off x="8560845" y="1089176"/>
            <a:ext cx="10011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Grupo 2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4A859B3-5765-3527-38FC-FBB6A358C2C6}"/>
              </a:ext>
            </a:extLst>
          </p:cNvPr>
          <p:cNvSpPr txBox="1"/>
          <p:nvPr/>
        </p:nvSpPr>
        <p:spPr>
          <a:xfrm>
            <a:off x="161655" y="2732479"/>
            <a:ext cx="3557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Vinculación socioeconómica (Validación estadística)</a:t>
            </a:r>
          </a:p>
        </p:txBody>
      </p:sp>
      <p:sp>
        <p:nvSpPr>
          <p:cNvPr id="23" name="Cerrar llave 22">
            <a:extLst>
              <a:ext uri="{FF2B5EF4-FFF2-40B4-BE49-F238E27FC236}">
                <a16:creationId xmlns:a16="http://schemas.microsoft.com/office/drawing/2014/main" id="{563F1DFD-6F86-B671-B7FB-D168BFE1DA95}"/>
              </a:ext>
            </a:extLst>
          </p:cNvPr>
          <p:cNvSpPr/>
          <p:nvPr/>
        </p:nvSpPr>
        <p:spPr>
          <a:xfrm>
            <a:off x="3293106" y="2480757"/>
            <a:ext cx="576064" cy="12961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36A23A5A-FF8F-2699-7F20-BA83FD905DAA}"/>
              </a:ext>
            </a:extLst>
          </p:cNvPr>
          <p:cNvSpPr txBox="1"/>
          <p:nvPr/>
        </p:nvSpPr>
        <p:spPr>
          <a:xfrm>
            <a:off x="3946089" y="2581471"/>
            <a:ext cx="2521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Variables categóricas</a:t>
            </a:r>
          </a:p>
        </p:txBody>
      </p: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57D6A83F-6CFF-CF97-FAAE-104D992FF118}"/>
              </a:ext>
            </a:extLst>
          </p:cNvPr>
          <p:cNvCxnSpPr/>
          <p:nvPr/>
        </p:nvCxnSpPr>
        <p:spPr>
          <a:xfrm>
            <a:off x="6094411" y="2785178"/>
            <a:ext cx="4142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3B989429-E40F-4347-3AA7-FE163BCA8EB9}"/>
              </a:ext>
            </a:extLst>
          </p:cNvPr>
          <p:cNvSpPr txBox="1"/>
          <p:nvPr/>
        </p:nvSpPr>
        <p:spPr>
          <a:xfrm>
            <a:off x="6560019" y="2581471"/>
            <a:ext cx="15082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u="sng" dirty="0">
                <a:uFill>
                  <a:solidFill>
                    <a:schemeClr val="tx1"/>
                  </a:solidFill>
                </a:uFill>
                <a:latin typeface="Segoe UI" panose="020B0502040204020203" pitchFamily="34" charset="0"/>
                <a:cs typeface="Segoe UI" panose="020B0502040204020203" pitchFamily="34" charset="0"/>
              </a:rPr>
              <a:t>Chi-Cuadrado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2A1F2B9C-C6E3-E711-0319-6BA23D0EB218}"/>
              </a:ext>
            </a:extLst>
          </p:cNvPr>
          <p:cNvSpPr txBox="1"/>
          <p:nvPr/>
        </p:nvSpPr>
        <p:spPr>
          <a:xfrm>
            <a:off x="3953978" y="3186099"/>
            <a:ext cx="2521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Variables numéricas</a:t>
            </a:r>
          </a:p>
        </p:txBody>
      </p: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B67BBD2B-8EB3-1B6E-1A5D-4B265BDC5793}"/>
              </a:ext>
            </a:extLst>
          </p:cNvPr>
          <p:cNvCxnSpPr>
            <a:cxnSpLocks/>
          </p:cNvCxnSpPr>
          <p:nvPr/>
        </p:nvCxnSpPr>
        <p:spPr>
          <a:xfrm flipV="1">
            <a:off x="5956584" y="3159936"/>
            <a:ext cx="474299" cy="1288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44D90A04-125A-04E7-6F94-F20E50F64A2D}"/>
              </a:ext>
            </a:extLst>
          </p:cNvPr>
          <p:cNvCxnSpPr>
            <a:cxnSpLocks/>
          </p:cNvCxnSpPr>
          <p:nvPr/>
        </p:nvCxnSpPr>
        <p:spPr>
          <a:xfrm>
            <a:off x="5971274" y="3484373"/>
            <a:ext cx="444917" cy="87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uadroTexto 43">
            <a:extLst>
              <a:ext uri="{FF2B5EF4-FFF2-40B4-BE49-F238E27FC236}">
                <a16:creationId xmlns:a16="http://schemas.microsoft.com/office/drawing/2014/main" id="{F5D68F4A-80A9-FB2D-29FB-B17443A3CB9D}"/>
              </a:ext>
            </a:extLst>
          </p:cNvPr>
          <p:cNvSpPr txBox="1"/>
          <p:nvPr/>
        </p:nvSpPr>
        <p:spPr>
          <a:xfrm>
            <a:off x="6490998" y="2988886"/>
            <a:ext cx="3491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u="sng" dirty="0">
                <a:latin typeface="Segoe UI" panose="020B0502040204020203" pitchFamily="34" charset="0"/>
                <a:cs typeface="Segoe UI" panose="020B0502040204020203" pitchFamily="34" charset="0"/>
              </a:rPr>
              <a:t>ANOVA</a:t>
            </a:r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 (Varianzas homogéneas)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5F12B780-F44E-C251-8C36-45AE82EE8C0A}"/>
              </a:ext>
            </a:extLst>
          </p:cNvPr>
          <p:cNvSpPr txBox="1"/>
          <p:nvPr/>
        </p:nvSpPr>
        <p:spPr>
          <a:xfrm>
            <a:off x="6475210" y="3449955"/>
            <a:ext cx="45157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u="sng" dirty="0">
                <a:latin typeface="Segoe UI" panose="020B0502040204020203" pitchFamily="34" charset="0"/>
                <a:cs typeface="Segoe UI" panose="020B0502040204020203" pitchFamily="34" charset="0"/>
              </a:rPr>
              <a:t>Kruskal-Wallis</a:t>
            </a:r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 (Varianzas no homogéneas)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B06E628B-3570-73E7-A545-EDCE45F3342E}"/>
              </a:ext>
            </a:extLst>
          </p:cNvPr>
          <p:cNvSpPr txBox="1"/>
          <p:nvPr/>
        </p:nvSpPr>
        <p:spPr>
          <a:xfrm>
            <a:off x="24005" y="4662104"/>
            <a:ext cx="35571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Impacto en la permanencia (Riesgo relativo)</a:t>
            </a:r>
          </a:p>
        </p:txBody>
      </p:sp>
      <p:sp>
        <p:nvSpPr>
          <p:cNvPr id="47" name="Cerrar llave 46">
            <a:extLst>
              <a:ext uri="{FF2B5EF4-FFF2-40B4-BE49-F238E27FC236}">
                <a16:creationId xmlns:a16="http://schemas.microsoft.com/office/drawing/2014/main" id="{62ADEEA3-2F9D-BA70-6A6D-1D33E55A355C}"/>
              </a:ext>
            </a:extLst>
          </p:cNvPr>
          <p:cNvSpPr/>
          <p:nvPr/>
        </p:nvSpPr>
        <p:spPr>
          <a:xfrm>
            <a:off x="3293106" y="4398025"/>
            <a:ext cx="576064" cy="12961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89F7561A-C49E-8A9C-5AC1-B826D40648DA}"/>
              </a:ext>
            </a:extLst>
          </p:cNvPr>
          <p:cNvSpPr txBox="1"/>
          <p:nvPr/>
        </p:nvSpPr>
        <p:spPr>
          <a:xfrm>
            <a:off x="3869170" y="4659165"/>
            <a:ext cx="37444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Porcentaje de graduado/abandono</a:t>
            </a:r>
          </a:p>
          <a:p>
            <a:endParaRPr lang="es-MX" sz="1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s-MX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Probabilidad de deserción relativa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9149907-BA17-B2C3-0E7E-4C583A62D7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4004" y="3776901"/>
            <a:ext cx="4107128" cy="246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73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8264F91-6ACD-CD7B-3E8E-C2BC5A125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133" y="1090678"/>
            <a:ext cx="5308804" cy="3158519"/>
          </a:xfrm>
          <a:prstGeom prst="rect">
            <a:avLst/>
          </a:prstGeom>
        </p:spPr>
      </p:pic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65" y="1484773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Entrenamiento</a:t>
            </a:r>
            <a:r>
              <a:rPr lang="en-US" sz="2000" b="1" dirty="0">
                <a:solidFill>
                  <a:schemeClr val="accent1"/>
                </a:solidFill>
              </a:rPr>
              <a:t> del </a:t>
            </a:r>
            <a:r>
              <a:rPr lang="en-US" sz="2000" b="1" dirty="0" err="1">
                <a:solidFill>
                  <a:schemeClr val="accent1"/>
                </a:solidFill>
              </a:rPr>
              <a:t>Modelo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7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261763" y="1979570"/>
            <a:ext cx="5064479" cy="2092858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 variables predictoras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seleccionadas: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 numéricas, 9 categóricas y 7 binarias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Obj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(graduado/abandono) 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El 85% de las variables tienen un VIF en [1; 5], el 15% restante en [5; 10]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EPV ~71 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826641" y="4725144"/>
            <a:ext cx="4603839" cy="1329573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Negativos: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200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Positivos: 84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Negativos: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101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Positivos: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341</a:t>
            </a:r>
            <a:r>
              <a:rPr lang="es-E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982441" y="4455104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Resultados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365860" y="4365104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5860" y="4457644"/>
            <a:ext cx="360000" cy="360000"/>
          </a:xfrm>
          <a:prstGeom prst="rect">
            <a:avLst/>
          </a:prstGeom>
        </p:spPr>
      </p:pic>
      <p:sp>
        <p:nvSpPr>
          <p:cNvPr id="20" name="Текст 4">
            <a:extLst>
              <a:ext uri="{FF2B5EF4-FFF2-40B4-BE49-F238E27FC236}">
                <a16:creationId xmlns:a16="http://schemas.microsoft.com/office/drawing/2014/main" id="{94C0B784-2412-834F-900B-CFE2E3A5664F}"/>
              </a:ext>
            </a:extLst>
          </p:cNvPr>
          <p:cNvSpPr txBox="1">
            <a:spLocks/>
          </p:cNvSpPr>
          <p:nvPr/>
        </p:nvSpPr>
        <p:spPr>
          <a:xfrm>
            <a:off x="5878388" y="4437112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Métricas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del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Rendimiento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88CB7E77-810E-4546-92E4-59180EB3B936}"/>
              </a:ext>
            </a:extLst>
          </p:cNvPr>
          <p:cNvSpPr>
            <a:spLocks noChangeAspect="1"/>
          </p:cNvSpPr>
          <p:nvPr/>
        </p:nvSpPr>
        <p:spPr>
          <a:xfrm>
            <a:off x="5266380" y="4393213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2B3CDBB9-6474-ED48-A90B-27BCCFBADBD3}"/>
              </a:ext>
            </a:extLst>
          </p:cNvPr>
          <p:cNvSpPr txBox="1">
            <a:spLocks/>
          </p:cNvSpPr>
          <p:nvPr/>
        </p:nvSpPr>
        <p:spPr>
          <a:xfrm>
            <a:off x="5878388" y="4725144"/>
            <a:ext cx="4575739" cy="125570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 75%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ROC-AUC: 83%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F1-Score: 79%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Cross-</a:t>
            </a:r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Validation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 75% 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" name="Текст 4">
            <a:extLst>
              <a:ext uri="{FF2B5EF4-FFF2-40B4-BE49-F238E27FC236}">
                <a16:creationId xmlns:a16="http://schemas.microsoft.com/office/drawing/2014/main" id="{FBA82D9C-7425-99AA-D1C1-C8AF2AEA0470}"/>
              </a:ext>
            </a:extLst>
          </p:cNvPr>
          <p:cNvSpPr txBox="1">
            <a:spLocks/>
          </p:cNvSpPr>
          <p:nvPr/>
        </p:nvSpPr>
        <p:spPr>
          <a:xfrm>
            <a:off x="5326243" y="4452386"/>
            <a:ext cx="642174" cy="400110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858265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DD2773A-C8C3-B9DA-7A95-DAB693BD4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1" y="1309787"/>
            <a:ext cx="5851347" cy="3896301"/>
          </a:xfrm>
          <a:prstGeom prst="rect">
            <a:avLst/>
          </a:prstGeom>
        </p:spPr>
      </p:pic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404" y="1375982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Interpretación</a:t>
            </a:r>
            <a:r>
              <a:rPr lang="en-US" sz="2000" b="1" dirty="0">
                <a:solidFill>
                  <a:schemeClr val="accent1"/>
                </a:solidFill>
              </a:rPr>
              <a:t> de </a:t>
            </a:r>
            <a:r>
              <a:rPr lang="en-US" sz="2000" b="1" dirty="0" err="1">
                <a:solidFill>
                  <a:schemeClr val="accent1"/>
                </a:solidFill>
              </a:rPr>
              <a:t>coeficientes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8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6022404" y="1844824"/>
            <a:ext cx="4896544" cy="389630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Pago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matrícula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al día: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estabilidad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financiera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mérito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Créditos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interés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compromise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temprano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Materias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sin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evaluaciones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desconexión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influencia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problemas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personales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Internacionales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barreras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adicionales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económicas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sociales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Ocupación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del padre: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cierta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estabilidad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Nivel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educativo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la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madre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materno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b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guía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académica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712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708" y="1340768"/>
            <a:ext cx="6984776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¿Existen diferencias estadísticamente significativas en el rendimiento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7E0DC-B1F7-AD49-B796-2A178ED8B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9</a:t>
            </a:fld>
            <a:endParaRPr lang="en-US" sz="1400" dirty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4936708" y="2101875"/>
            <a:ext cx="7062360" cy="293001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Sí. La prueba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Mann-Whitney U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rechazó la hipótesis nula (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alpha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= 0.05), confirmando que los estudiantes graduados presentan tasas de aprobación significativamente superiores a quienes abandonaron.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Esta diferencia no es producto del azar, sino que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refleja un patrón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sistemático: los estudiantes que completan sus estudios mantienen un rendimiento académico consistentemente más alto desde el primer semestre.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análisis de las tasas de aprobación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evidencia que el rendimiento temprano es un indicador crítico del resultado final, lo que sugiere que las intervenciones preventivas deben implementarse durante los primeros periodos académicos para maximizar su efectividad.</a:t>
            </a:r>
          </a:p>
        </p:txBody>
      </p:sp>
      <p:sp>
        <p:nvSpPr>
          <p:cNvPr id="14" name="Овал 7">
            <a:extLst>
              <a:ext uri="{FF2B5EF4-FFF2-40B4-BE49-F238E27FC236}">
                <a16:creationId xmlns:a16="http://schemas.microsoft.com/office/drawing/2014/main" id="{D4E02571-0571-EC46-94C8-2A4844EF68E5}"/>
              </a:ext>
            </a:extLst>
          </p:cNvPr>
          <p:cNvSpPr/>
          <p:nvPr/>
        </p:nvSpPr>
        <p:spPr>
          <a:xfrm rot="1800000">
            <a:off x="-1844538" y="517064"/>
            <a:ext cx="6590067" cy="6590067"/>
          </a:xfrm>
          <a:prstGeom prst="ellipse">
            <a:avLst/>
          </a:prstGeom>
          <a:solidFill>
            <a:srgbClr val="469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1E566316-CEED-5E4C-A1E1-77B0C09F4B0E}"/>
              </a:ext>
            </a:extLst>
          </p:cNvPr>
          <p:cNvSpPr/>
          <p:nvPr/>
        </p:nvSpPr>
        <p:spPr>
          <a:xfrm rot="1800000">
            <a:off x="-1346614" y="943881"/>
            <a:ext cx="5742080" cy="574208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8A5B8BEA-BEC1-5E48-87F6-4416A6A271E6}"/>
              </a:ext>
            </a:extLst>
          </p:cNvPr>
          <p:cNvSpPr/>
          <p:nvPr/>
        </p:nvSpPr>
        <p:spPr>
          <a:xfrm rot="1800000">
            <a:off x="-547951" y="4886604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87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5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11A6F8"/>
      </a:accent1>
      <a:accent2>
        <a:srgbClr val="F69200"/>
      </a:accent2>
      <a:accent3>
        <a:srgbClr val="11A6F8"/>
      </a:accent3>
      <a:accent4>
        <a:srgbClr val="838383"/>
      </a:accent4>
      <a:accent5>
        <a:srgbClr val="DF5327"/>
      </a:accent5>
      <a:accent6>
        <a:srgbClr val="418AB3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10886</TotalTime>
  <Words>1078</Words>
  <Application>Microsoft Office PowerPoint</Application>
  <PresentationFormat>Personalizado</PresentationFormat>
  <Paragraphs>161</Paragraphs>
  <Slides>12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Consolas</vt:lpstr>
      <vt:lpstr>Segoe UI</vt:lpstr>
      <vt:lpstr>Office Theme</vt:lpstr>
      <vt:lpstr>Abandono y Éxito Académico: Un Enfoque Estadístico</vt:lpstr>
      <vt:lpstr>Línea de Investigación</vt:lpstr>
      <vt:lpstr>Base de Datos</vt:lpstr>
      <vt:lpstr>Análisis Exploratorio</vt:lpstr>
      <vt:lpstr>¿Tiende un grupo a mostrar valores de rendimiento mayores que el otro?</vt:lpstr>
      <vt:lpstr>¿Cómo se estructuran los diversos niveles de desempeño académico y en qué medida estos perfiles se encuentran vinculados a sus condiciones socioeconómicas y a la probabilidad de permanencia o abandono?</vt:lpstr>
      <vt:lpstr>¿Se puede predecir el abandono o éxito estudiantil utilizando técnicas estadísticas?</vt:lpstr>
      <vt:lpstr>¿Se puede predecir el abandono o éxito estudiantil utilizando técnicas estadísticas?</vt:lpstr>
      <vt:lpstr>Conclusiones Generales</vt:lpstr>
      <vt:lpstr>Presentación de PowerPoint</vt:lpstr>
      <vt:lpstr>Presentación de PowerPoint</vt:lpstr>
      <vt:lpstr>¡Muchas Gracias!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Jery</cp:lastModifiedBy>
  <cp:revision>258</cp:revision>
  <dcterms:created xsi:type="dcterms:W3CDTF">2013-09-12T13:05:01Z</dcterms:created>
  <dcterms:modified xsi:type="dcterms:W3CDTF">2026-01-28T19:32:52Z</dcterms:modified>
</cp:coreProperties>
</file>

<file path=docProps/thumbnail.jpeg>
</file>